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53" r:id="rId2"/>
  </p:sldMasterIdLst>
  <p:notesMasterIdLst>
    <p:notesMasterId r:id="rId20"/>
  </p:notesMasterIdLst>
  <p:handoutMasterIdLst>
    <p:handoutMasterId r:id="rId21"/>
  </p:handoutMasterIdLst>
  <p:sldIdLst>
    <p:sldId id="863" r:id="rId3"/>
    <p:sldId id="937" r:id="rId4"/>
    <p:sldId id="938" r:id="rId5"/>
    <p:sldId id="280" r:id="rId6"/>
    <p:sldId id="281" r:id="rId7"/>
    <p:sldId id="282" r:id="rId8"/>
    <p:sldId id="283" r:id="rId9"/>
    <p:sldId id="1035" r:id="rId10"/>
    <p:sldId id="1042" r:id="rId11"/>
    <p:sldId id="1041" r:id="rId12"/>
    <p:sldId id="994" r:id="rId13"/>
    <p:sldId id="302" r:id="rId14"/>
    <p:sldId id="303" r:id="rId15"/>
    <p:sldId id="1044" r:id="rId16"/>
    <p:sldId id="1038" r:id="rId17"/>
    <p:sldId id="1039" r:id="rId18"/>
    <p:sldId id="1045" r:id="rId19"/>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63"/>
            <p14:sldId id="937"/>
            <p14:sldId id="938"/>
            <p14:sldId id="280"/>
            <p14:sldId id="281"/>
            <p14:sldId id="282"/>
            <p14:sldId id="283"/>
            <p14:sldId id="1035"/>
            <p14:sldId id="1042"/>
            <p14:sldId id="1041"/>
            <p14:sldId id="994"/>
            <p14:sldId id="302"/>
            <p14:sldId id="303"/>
            <p14:sldId id="1044"/>
            <p14:sldId id="1038"/>
            <p14:sldId id="1039"/>
            <p14:sldId id="1045"/>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27D"/>
    <a:srgbClr val="14977E"/>
    <a:srgbClr val="FF0036"/>
    <a:srgbClr val="8B281E"/>
    <a:srgbClr val="D60201"/>
    <a:srgbClr val="899191"/>
    <a:srgbClr val="010101"/>
    <a:srgbClr val="ACB6B6"/>
    <a:srgbClr val="2D77A8"/>
    <a:srgbClr val="8EA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5" autoAdjust="0"/>
    <p:restoredTop sz="94574" autoAdjust="0"/>
  </p:normalViewPr>
  <p:slideViewPr>
    <p:cSldViewPr>
      <p:cViewPr varScale="1">
        <p:scale>
          <a:sx n="87" d="100"/>
          <a:sy n="87" d="100"/>
        </p:scale>
        <p:origin x="114" y="84"/>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86" d="100"/>
          <a:sy n="86" d="100"/>
        </p:scale>
        <p:origin x="29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10/13/2022</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10/13/2022</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dirty="0"/>
          </a:p>
        </p:txBody>
      </p:sp>
    </p:spTree>
    <p:extLst>
      <p:ext uri="{BB962C8B-B14F-4D97-AF65-F5344CB8AC3E}">
        <p14:creationId xmlns:p14="http://schemas.microsoft.com/office/powerpoint/2010/main" val="102103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cstate="print"/>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99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FA50DB-F56C-468B-A2D5-7AA32D319797}" type="datetimeFigureOut">
              <a:rPr lang="en-US"/>
              <a:pPr>
                <a:defRPr/>
              </a:pPr>
              <a:t>10/13/2022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DF9F58-78DA-4BF2-8A75-64C57D58F543}" type="slidenum">
              <a:rPr lang="en-US"/>
              <a:pPr>
                <a:defRPr/>
              </a:pPr>
              <a:t>‹#›</a:t>
            </a:fld>
            <a:endParaRPr lang="en-US"/>
          </a:p>
        </p:txBody>
      </p:sp>
    </p:spTree>
    <p:extLst>
      <p:ext uri="{BB962C8B-B14F-4D97-AF65-F5344CB8AC3E}">
        <p14:creationId xmlns:p14="http://schemas.microsoft.com/office/powerpoint/2010/main" val="252966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1500189" y="446485"/>
            <a:ext cx="9167812" cy="4161234"/>
          </a:xfrm>
          <a:prstGeom prst="rect">
            <a:avLst/>
          </a:prstGeom>
        </p:spPr>
        <p:txBody>
          <a:bodyPr lIns="64291" tIns="32145" rIns="64291" bIns="32145">
            <a:noAutofit/>
          </a:bodyPr>
          <a:lstStyle/>
          <a:p>
            <a:pPr lvl="0"/>
            <a:endParaRPr noProof="0"/>
          </a:p>
        </p:txBody>
      </p:sp>
      <p:sp>
        <p:nvSpPr>
          <p:cNvPr id="21" name="标题文本"/>
          <p:cNvSpPr txBox="1">
            <a:spLocks noGrp="1"/>
          </p:cNvSpPr>
          <p:nvPr>
            <p:ph type="title"/>
          </p:nvPr>
        </p:nvSpPr>
        <p:spPr>
          <a:xfrm>
            <a:off x="1190626" y="5016045"/>
            <a:ext cx="9810751" cy="707886"/>
          </a:xfrm>
          <a:prstGeom prst="rect">
            <a:avLst/>
          </a:prstGeom>
        </p:spPr>
        <p:txBody>
          <a:bodyPr anchor="b"/>
          <a:lstStyle/>
          <a:p>
            <a:r>
              <a:t>标题文本</a:t>
            </a:r>
          </a:p>
        </p:txBody>
      </p:sp>
      <p:sp>
        <p:nvSpPr>
          <p:cNvPr id="22" name="正文级别 1…"/>
          <p:cNvSpPr txBox="1">
            <a:spLocks noGrp="1"/>
          </p:cNvSpPr>
          <p:nvPr>
            <p:ph type="body" sz="quarter" idx="1"/>
          </p:nvPr>
        </p:nvSpPr>
        <p:spPr>
          <a:xfrm>
            <a:off x="1190626" y="5759648"/>
            <a:ext cx="9810751" cy="857250"/>
          </a:xfrm>
          <a:prstGeom prst="rect">
            <a:avLst/>
          </a:prstGeom>
        </p:spPr>
        <p:txBody>
          <a:bodyPr/>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5" name="幻灯片编号">
            <a:extLst>
              <a:ext uri="{FF2B5EF4-FFF2-40B4-BE49-F238E27FC236}">
                <a16:creationId xmlns:a16="http://schemas.microsoft.com/office/drawing/2014/main" xmlns="" id="{0108DBF4-6A76-D646-828D-C368E3EDC75F}"/>
              </a:ext>
            </a:extLst>
          </p:cNvPr>
          <p:cNvSpPr txBox="1">
            <a:spLocks noGrp="1"/>
          </p:cNvSpPr>
          <p:nvPr>
            <p:ph type="sldNum" sz="quarter" idx="14"/>
          </p:nvPr>
        </p:nvSpPr>
        <p:spPr/>
        <p:txBody>
          <a:bodyPr tIns="32146" bIns="32146"/>
          <a:lstStyle>
            <a:lvl1pPr>
              <a:defRPr>
                <a:ea typeface="宋体" panose="02010600030101010101" pitchFamily="2" charset="-122"/>
              </a:defRPr>
            </a:lvl1pPr>
          </a:lstStyle>
          <a:p>
            <a:fld id="{ADB18709-B8D5-4144-8907-93D39E6CB795}" type="slidenum">
              <a:rPr lang="zh-CN" altLang="zh-CN"/>
              <a:pPr/>
              <a:t>‹#›</a:t>
            </a:fld>
            <a:endParaRPr lang="zh-CN" altLang="zh-CN"/>
          </a:p>
        </p:txBody>
      </p:sp>
    </p:spTree>
    <p:extLst>
      <p:ext uri="{BB962C8B-B14F-4D97-AF65-F5344CB8AC3E}">
        <p14:creationId xmlns:p14="http://schemas.microsoft.com/office/powerpoint/2010/main" val="5325997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 name="幻灯片编号">
            <a:extLst>
              <a:ext uri="{FF2B5EF4-FFF2-40B4-BE49-F238E27FC236}">
                <a16:creationId xmlns:a16="http://schemas.microsoft.com/office/drawing/2014/main" xmlns="" id="{923BD849-D056-C648-BEFE-0FAAC55EAE7A}"/>
              </a:ext>
            </a:extLst>
          </p:cNvPr>
          <p:cNvSpPr txBox="1">
            <a:spLocks noGrp="1"/>
          </p:cNvSpPr>
          <p:nvPr>
            <p:ph type="sldNum" sz="quarter" idx="10"/>
          </p:nvPr>
        </p:nvSpPr>
        <p:spPr/>
        <p:txBody>
          <a:bodyPr tIns="32146" bIns="32146"/>
          <a:lstStyle>
            <a:lvl1pPr>
              <a:defRPr>
                <a:ea typeface="宋体" panose="02010600030101010101" pitchFamily="2" charset="-122"/>
              </a:defRPr>
            </a:lvl1pPr>
          </a:lstStyle>
          <a:p>
            <a:fld id="{7C6105B9-E3EB-7E4B-A164-E6D735423E83}" type="slidenum">
              <a:rPr lang="zh-CN" altLang="zh-CN"/>
              <a:pPr/>
              <a:t>‹#›</a:t>
            </a:fld>
            <a:endParaRPr lang="zh-CN" altLang="zh-CN"/>
          </a:p>
        </p:txBody>
      </p:sp>
    </p:spTree>
    <p:extLst>
      <p:ext uri="{BB962C8B-B14F-4D97-AF65-F5344CB8AC3E}">
        <p14:creationId xmlns:p14="http://schemas.microsoft.com/office/powerpoint/2010/main" val="39750212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fld id="{6489D9C7-5DC6-4263-87FF-7C99F6FB63C3}" type="datetime1">
              <a:rPr lang="zh-CN" altLang="en-US" smtClean="0"/>
              <a:pPr/>
              <a:t>2022-10-13</a:t>
            </a:fld>
            <a:endParaRPr lang="zh-CN" altLang="en-US" dirty="0"/>
          </a:p>
        </p:txBody>
      </p:sp>
      <p:sp>
        <p:nvSpPr>
          <p:cNvPr id="4" name="Footer Placeholder 3">
            <a:extLst>
              <a:ext uri="{FF2B5EF4-FFF2-40B4-BE49-F238E27FC236}">
                <a16:creationId xmlns=""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en-US" altLang="zh-CN" dirty="0"/>
              <a:t>www.islide.cc</a:t>
            </a:r>
            <a:endParaRPr lang="zh-CN" altLang="en-US" dirty="0"/>
          </a:p>
        </p:txBody>
      </p:sp>
      <p:sp>
        <p:nvSpPr>
          <p:cNvPr id="5" name="Slide Number Placeholder 4">
            <a:extLst>
              <a:ext uri="{FF2B5EF4-FFF2-40B4-BE49-F238E27FC236}">
                <a16:creationId xmlns=""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836700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cstate="print"/>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63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cstate="print"/>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40274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cstate="print"/>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58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cstate="print"/>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1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2102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159308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FAFB2948-C370-4DA7-868F-11DA2110F5C1}"/>
              </a:ext>
            </a:extLst>
          </p:cNvPr>
          <p:cNvSpPr>
            <a:spLocks noGrp="1"/>
          </p:cNvSpPr>
          <p:nvPr>
            <p:ph type="title"/>
          </p:nvPr>
        </p:nvSpPr>
        <p:spPr>
          <a:xfrm>
            <a:off x="675698" y="2657929"/>
            <a:ext cx="5419185" cy="895350"/>
          </a:xfrm>
          <a:prstGeom prst="rect">
            <a:avLst/>
          </a:prstGeom>
        </p:spPr>
        <p:txBody>
          <a:bodyPr anchor="b">
            <a:normAutofit/>
          </a:bodyPr>
          <a:lstStyle>
            <a:lvl1pPr algn="l">
              <a:defRPr sz="2400" b="1">
                <a:solidFill>
                  <a:schemeClr val="tx1"/>
                </a:solidFill>
              </a:defRPr>
            </a:lvl1pPr>
          </a:lstStyle>
          <a:p>
            <a:r>
              <a:rPr lang="en-US" dirty="0"/>
              <a:t>Click to edit Master title style</a:t>
            </a:r>
            <a:endParaRPr lang="zh-CN" altLang="en-US" dirty="0"/>
          </a:p>
        </p:txBody>
      </p:sp>
      <p:sp>
        <p:nvSpPr>
          <p:cNvPr id="5" name="文本占位符 2">
            <a:extLst>
              <a:ext uri="{FF2B5EF4-FFF2-40B4-BE49-F238E27FC236}">
                <a16:creationId xmlns:a16="http://schemas.microsoft.com/office/drawing/2014/main" xmlns="" id="{170B5B66-952D-47EA-ABE1-C3A123FBA27C}"/>
              </a:ext>
            </a:extLst>
          </p:cNvPr>
          <p:cNvSpPr>
            <a:spLocks noGrp="1"/>
          </p:cNvSpPr>
          <p:nvPr>
            <p:ph type="body" idx="1"/>
          </p:nvPr>
        </p:nvSpPr>
        <p:spPr>
          <a:xfrm>
            <a:off x="676814" y="3553279"/>
            <a:ext cx="5419185" cy="1015623"/>
          </a:xfrm>
          <a:prstGeom prst="rect">
            <a:avLst/>
          </a:prstGeom>
        </p:spPr>
        <p:txBody>
          <a:bodyPr anchor="t">
            <a:normAutofit/>
          </a:bodyPr>
          <a:lstStyle>
            <a:lvl1pPr marL="0" indent="0" algn="l">
              <a:lnSpc>
                <a:spcPct val="100000"/>
              </a:lnSpc>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sldLayoutIdLst>
    <p:sldLayoutId id="2147483769" r:id="rId1"/>
    <p:sldLayoutId id="2147483771" r:id="rId2"/>
    <p:sldLayoutId id="2147483770" r:id="rId3"/>
    <p:sldLayoutId id="2147483772" r:id="rId4"/>
    <p:sldLayoutId id="2147483775" r:id="rId5"/>
    <p:sldLayoutId id="2147483751" r:id="rId6"/>
    <p:sldLayoutId id="2147483750" r:id="rId7"/>
    <p:sldLayoutId id="2147483776" r:id="rId8"/>
    <p:sldLayoutId id="2147483777" r:id="rId9"/>
    <p:sldLayoutId id="2147483783" r:id="rId10"/>
    <p:sldLayoutId id="2147483784" r:id="rId11"/>
    <p:sldLayoutId id="2147483785" r:id="rId12"/>
    <p:sldLayoutId id="2147483786" r:id="rId13"/>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cstate="print"/>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zhihu.com/question/425261392" TargetMode="External"/><Relationship Id="rId2" Type="http://schemas.openxmlformats.org/officeDocument/2006/relationships/hyperlink" Target="https://www.sohu.com/a/308257698_100297226" TargetMode="Externa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hyperlink" Target="https://www.360kuai.com/pc/996313742f450fc8d?cota=4&amp;kuai_so=1&amp;tj_url=so_rec&amp;sign=360_57c3bbd1&amp;refer_scene=so_1" TargetMode="External"/><Relationship Id="rId4" Type="http://schemas.openxmlformats.org/officeDocument/2006/relationships/hyperlink" Target="https://zhuanlan.zhihu.com/p/1284809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9336" y="706203"/>
            <a:ext cx="12192000" cy="707886"/>
          </a:xfrm>
          <a:prstGeom prst="rect">
            <a:avLst/>
          </a:prstGeom>
        </p:spPr>
        <p:txBody>
          <a:bodyPr/>
          <a:lstStyle/>
          <a:p>
            <a:r>
              <a:rPr lang="zh-CN" altLang="en-US" sz="4000" dirty="0">
                <a:solidFill>
                  <a:schemeClr val="accent2">
                    <a:lumMod val="50000"/>
                  </a:schemeClr>
                </a:solidFill>
                <a:latin typeface="华文隶书" panose="02010800040101010101" pitchFamily="2" charset="-122"/>
                <a:ea typeface="华文隶书" panose="02010800040101010101" pitchFamily="2" charset="-122"/>
              </a:rPr>
              <a:t>第七课    学术论文撰写</a:t>
            </a:r>
            <a:r>
              <a:rPr lang="en-US" altLang="zh-CN" sz="4000" dirty="0">
                <a:solidFill>
                  <a:schemeClr val="accent2">
                    <a:lumMod val="50000"/>
                  </a:schemeClr>
                </a:solidFill>
                <a:latin typeface="华文隶书" panose="02010800040101010101" pitchFamily="2" charset="-122"/>
                <a:ea typeface="华文隶书" panose="02010800040101010101" pitchFamily="2" charset="-122"/>
              </a:rPr>
              <a:t>2</a:t>
            </a:r>
            <a:r>
              <a:rPr lang="zh-CN" altLang="en-US" sz="4000" dirty="0">
                <a:solidFill>
                  <a:schemeClr val="accent2">
                    <a:lumMod val="50000"/>
                  </a:schemeClr>
                </a:solidFill>
                <a:latin typeface="华文隶书" panose="02010800040101010101" pitchFamily="2" charset="-122"/>
                <a:ea typeface="华文隶书" panose="02010800040101010101" pitchFamily="2" charset="-122"/>
              </a:rPr>
              <a:t> ：论文选题与检索材料分析</a:t>
            </a:r>
            <a:endParaRPr lang="en-US" sz="4000" dirty="0">
              <a:solidFill>
                <a:schemeClr val="accent2">
                  <a:lumMod val="50000"/>
                </a:schemeClr>
              </a:solidFill>
              <a:latin typeface="华文隶书" panose="02010800040101010101" pitchFamily="2" charset="-122"/>
              <a:ea typeface="华文隶书" panose="02010800040101010101" pitchFamily="2" charset="-122"/>
            </a:endParaRPr>
          </a:p>
        </p:txBody>
      </p:sp>
      <p:sp>
        <p:nvSpPr>
          <p:cNvPr id="61" name="TextBox 60"/>
          <p:cNvSpPr txBox="1"/>
          <p:nvPr/>
        </p:nvSpPr>
        <p:spPr>
          <a:xfrm>
            <a:off x="7968208" y="3573016"/>
            <a:ext cx="3990541" cy="954107"/>
          </a:xfrm>
          <a:prstGeom prst="rect">
            <a:avLst/>
          </a:prstGeom>
          <a:noFill/>
        </p:spPr>
        <p:txBody>
          <a:bodyPr wrap="square" rtlCol="0" anchor="ctr">
            <a:spAutoFit/>
          </a:bodyPr>
          <a:lstStyle/>
          <a:p>
            <a:pPr algn="ctr"/>
            <a:r>
              <a:rPr lang="zh-CN" altLang="en-US" sz="2800" b="1" dirty="0" smtClean="0">
                <a:solidFill>
                  <a:schemeClr val="accent2">
                    <a:lumMod val="75000"/>
                  </a:schemeClr>
                </a:solidFill>
                <a:latin typeface="Microsoft YaHei" panose="020B0503020204020204" pitchFamily="34" charset="-122"/>
                <a:ea typeface="Microsoft YaHei" panose="020B0503020204020204" pitchFamily="34" charset="-122"/>
                <a:cs typeface="Open Sans" panose="020B0606030504020204" pitchFamily="34" charset="0"/>
              </a:rPr>
              <a:t>信息检索系列</a:t>
            </a:r>
            <a:r>
              <a:rPr lang="zh-CN" altLang="en-US" sz="2800" b="1" dirty="0">
                <a:solidFill>
                  <a:schemeClr val="accent2">
                    <a:lumMod val="75000"/>
                  </a:schemeClr>
                </a:solidFill>
                <a:latin typeface="Microsoft YaHei" panose="020B0503020204020204" pitchFamily="34" charset="-122"/>
                <a:ea typeface="Microsoft YaHei" panose="020B0503020204020204" pitchFamily="34" charset="-122"/>
                <a:cs typeface="Open Sans" panose="020B0606030504020204" pitchFamily="34" charset="0"/>
              </a:rPr>
              <a:t>讲座</a:t>
            </a:r>
            <a:endParaRPr lang="en-US" altLang="zh-CN" sz="2800" b="1" dirty="0">
              <a:solidFill>
                <a:schemeClr val="accent2">
                  <a:lumMod val="75000"/>
                </a:schemeClr>
              </a:solidFill>
              <a:latin typeface="Microsoft YaHei" panose="020B0503020204020204" pitchFamily="34" charset="-122"/>
              <a:ea typeface="Microsoft YaHei" panose="020B0503020204020204" pitchFamily="34" charset="-122"/>
              <a:cs typeface="Open Sans" panose="020B0606030504020204" pitchFamily="34" charset="0"/>
            </a:endParaRPr>
          </a:p>
          <a:p>
            <a:pPr algn="ctr"/>
            <a:r>
              <a:rPr lang="en-US" altLang="zh-CN" sz="2800" b="1" dirty="0">
                <a:solidFill>
                  <a:schemeClr val="accent2">
                    <a:lumMod val="75000"/>
                  </a:schemeClr>
                </a:solidFill>
                <a:latin typeface="Microsoft YaHei" panose="020B0503020204020204" pitchFamily="34" charset="-122"/>
                <a:ea typeface="Microsoft YaHei" panose="020B0503020204020204" pitchFamily="34" charset="-122"/>
                <a:cs typeface="Open Sans" panose="020B0606030504020204" pitchFamily="34" charset="0"/>
              </a:rPr>
              <a:t>NO.7</a:t>
            </a:r>
            <a:endParaRPr lang="en-US" sz="2800" b="1" dirty="0">
              <a:solidFill>
                <a:schemeClr val="accent2">
                  <a:lumMod val="75000"/>
                </a:schemeClr>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65" name="TextBox 64"/>
          <p:cNvSpPr txBox="1"/>
          <p:nvPr/>
        </p:nvSpPr>
        <p:spPr>
          <a:xfrm>
            <a:off x="8445179" y="4653136"/>
            <a:ext cx="2895344" cy="400110"/>
          </a:xfrm>
          <a:prstGeom prst="rect">
            <a:avLst/>
          </a:prstGeom>
          <a:noFill/>
        </p:spPr>
        <p:txBody>
          <a:bodyPr wrap="none" rtlCol="0" anchor="ctr">
            <a:spAutoFit/>
          </a:bodyPr>
          <a:lstStyle/>
          <a:p>
            <a:pPr algn="ctr"/>
            <a:r>
              <a:rPr lang="zh-CN" altLang="en-US" sz="2000">
                <a:solidFill>
                  <a:srgbClr val="0070C0"/>
                </a:solidFill>
                <a:latin typeface="Microsoft YaHei" panose="020B0503020204020204" pitchFamily="34" charset="-122"/>
                <a:ea typeface="Microsoft YaHei" panose="020B0503020204020204" pitchFamily="34" charset="-122"/>
                <a:cs typeface="Open Sans" panose="020B0606030504020204" pitchFamily="34" charset="0"/>
              </a:rPr>
              <a:t>图书馆</a:t>
            </a:r>
            <a:r>
              <a:rPr lang="zh-CN" altLang="en-US" sz="2000" smtClean="0">
                <a:solidFill>
                  <a:srgbClr val="0070C0"/>
                </a:solidFill>
                <a:latin typeface="Microsoft YaHei" panose="020B0503020204020204" pitchFamily="34" charset="-122"/>
                <a:ea typeface="Microsoft YaHei" panose="020B0503020204020204" pitchFamily="34" charset="-122"/>
                <a:cs typeface="Open Sans" panose="020B0606030504020204" pitchFamily="34" charset="0"/>
              </a:rPr>
              <a:t>信息服务部  </a:t>
            </a:r>
            <a:r>
              <a:rPr lang="zh-CN" altLang="en-US" sz="2000" dirty="0">
                <a:solidFill>
                  <a:srgbClr val="0070C0"/>
                </a:solidFill>
                <a:latin typeface="Microsoft YaHei" panose="020B0503020204020204" pitchFamily="34" charset="-122"/>
                <a:ea typeface="Microsoft YaHei" panose="020B0503020204020204" pitchFamily="34" charset="-122"/>
                <a:cs typeface="Open Sans" panose="020B0606030504020204" pitchFamily="34" charset="0"/>
              </a:rPr>
              <a:t>董宁</a:t>
            </a:r>
            <a:endParaRPr lang="en-US" sz="2000" dirty="0">
              <a:solidFill>
                <a:srgbClr val="0070C0"/>
              </a:solidFill>
              <a:latin typeface="Microsoft YaHei" panose="020B0503020204020204" pitchFamily="34" charset="-122"/>
              <a:ea typeface="Microsoft YaHei" panose="020B0503020204020204" pitchFamily="34" charset="-122"/>
              <a:cs typeface="Open Sans" panose="020B0606030504020204" pitchFamily="34" charset="0"/>
            </a:endParaRPr>
          </a:p>
        </p:txBody>
      </p:sp>
      <p:pic>
        <p:nvPicPr>
          <p:cNvPr id="12" name="图片 11">
            <a:extLst>
              <a:ext uri="{FF2B5EF4-FFF2-40B4-BE49-F238E27FC236}">
                <a16:creationId xmlns:a16="http://schemas.microsoft.com/office/drawing/2014/main" xmlns="" id="{833B3F58-2F83-A44D-944B-A0D6A3C18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168352" cy="594066"/>
          </a:xfrm>
          <a:prstGeom prst="rect">
            <a:avLst/>
          </a:prstGeom>
        </p:spPr>
      </p:pic>
      <p:pic>
        <p:nvPicPr>
          <p:cNvPr id="2" name="图片 1">
            <a:extLst>
              <a:ext uri="{FF2B5EF4-FFF2-40B4-BE49-F238E27FC236}">
                <a16:creationId xmlns:a16="http://schemas.microsoft.com/office/drawing/2014/main" xmlns="" id="{BC527338-30C1-2443-BCEE-45CB7C3A2AF3}"/>
              </a:ext>
            </a:extLst>
          </p:cNvPr>
          <p:cNvPicPr>
            <a:picLocks noChangeAspect="1"/>
          </p:cNvPicPr>
          <p:nvPr/>
        </p:nvPicPr>
        <p:blipFill>
          <a:blip r:embed="rId4"/>
          <a:stretch>
            <a:fillRect/>
          </a:stretch>
        </p:blipFill>
        <p:spPr>
          <a:xfrm>
            <a:off x="1415480" y="1634797"/>
            <a:ext cx="5768633" cy="3418449"/>
          </a:xfrm>
          <a:prstGeom prst="rect">
            <a:avLst/>
          </a:prstGeom>
        </p:spPr>
      </p:pic>
    </p:spTree>
    <p:extLst>
      <p:ext uri="{BB962C8B-B14F-4D97-AF65-F5344CB8AC3E}">
        <p14:creationId xmlns:p14="http://schemas.microsoft.com/office/powerpoint/2010/main" val="6160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4da78c0c-94bf-4188-a5be-bc25ffb19a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993419" y="1124744"/>
            <a:ext cx="10849831" cy="5019785"/>
            <a:chOff x="1294201" y="1820224"/>
            <a:chExt cx="9459875" cy="4376707"/>
          </a:xfrm>
        </p:grpSpPr>
        <p:sp>
          <p:nvSpPr>
            <p:cNvPr id="61" name="îŝ1ïďê"/>
            <p:cNvSpPr/>
            <p:nvPr/>
          </p:nvSpPr>
          <p:spPr bwMode="auto">
            <a:xfrm>
              <a:off x="3761634" y="4627872"/>
              <a:ext cx="1234992" cy="34866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5"/>
            </a:solidFill>
            <a:ln>
              <a:noFill/>
            </a:ln>
            <a:extLst/>
          </p:spPr>
          <p:txBody>
            <a:bodyPr anchor="ctr"/>
            <a:lstStyle/>
            <a:p>
              <a:pPr algn="ctr"/>
              <a:endParaRPr/>
            </a:p>
          </p:txBody>
        </p:sp>
        <p:sp>
          <p:nvSpPr>
            <p:cNvPr id="62" name="îŝļîḍe"/>
            <p:cNvSpPr/>
            <p:nvPr/>
          </p:nvSpPr>
          <p:spPr bwMode="auto">
            <a:xfrm>
              <a:off x="3761634" y="2491389"/>
              <a:ext cx="1234992" cy="329114"/>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accent2"/>
            </a:solidFill>
            <a:ln>
              <a:noFill/>
            </a:ln>
            <a:extLst/>
          </p:spPr>
          <p:txBody>
            <a:bodyPr anchor="ctr"/>
            <a:lstStyle/>
            <a:p>
              <a:pPr algn="ctr"/>
              <a:endParaRPr/>
            </a:p>
          </p:txBody>
        </p:sp>
        <p:sp>
          <p:nvSpPr>
            <p:cNvPr id="63" name="íš1ïḋè"/>
            <p:cNvSpPr/>
            <p:nvPr/>
          </p:nvSpPr>
          <p:spPr bwMode="auto">
            <a:xfrm>
              <a:off x="7096764" y="2473467"/>
              <a:ext cx="1236621" cy="347036"/>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3"/>
            </a:solidFill>
            <a:ln>
              <a:noFill/>
            </a:ln>
            <a:extLst/>
          </p:spPr>
          <p:txBody>
            <a:bodyPr anchor="ctr"/>
            <a:lstStyle/>
            <a:p>
              <a:pPr algn="ctr"/>
              <a:endParaRPr/>
            </a:p>
          </p:txBody>
        </p:sp>
        <p:sp>
          <p:nvSpPr>
            <p:cNvPr id="64" name="iś1iḑe"/>
            <p:cNvSpPr/>
            <p:nvPr/>
          </p:nvSpPr>
          <p:spPr bwMode="auto">
            <a:xfrm>
              <a:off x="7096764" y="4627872"/>
              <a:ext cx="1236621" cy="348665"/>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chemeClr val="accent4"/>
            </a:solidFill>
            <a:ln>
              <a:noFill/>
            </a:ln>
            <a:extLst/>
          </p:spPr>
          <p:txBody>
            <a:bodyPr anchor="ctr"/>
            <a:lstStyle/>
            <a:p>
              <a:pPr algn="ctr"/>
              <a:endParaRPr/>
            </a:p>
          </p:txBody>
        </p:sp>
        <p:grpSp>
          <p:nvGrpSpPr>
            <p:cNvPr id="65" name="išľídé"/>
            <p:cNvGrpSpPr/>
            <p:nvPr/>
          </p:nvGrpSpPr>
          <p:grpSpPr>
            <a:xfrm>
              <a:off x="4965554" y="1820224"/>
              <a:ext cx="2162653" cy="3650700"/>
              <a:chOff x="4972653" y="1597720"/>
              <a:chExt cx="2162653" cy="3650700"/>
            </a:xfrm>
          </p:grpSpPr>
          <p:sp>
            <p:nvSpPr>
              <p:cNvPr id="92" name="ïşḻîďè"/>
              <p:cNvSpPr/>
              <p:nvPr/>
            </p:nvSpPr>
            <p:spPr bwMode="auto">
              <a:xfrm>
                <a:off x="5765166" y="4490406"/>
                <a:ext cx="577627" cy="72942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íşļíḓè"/>
              <p:cNvSpPr/>
              <p:nvPr/>
            </p:nvSpPr>
            <p:spPr bwMode="auto">
              <a:xfrm>
                <a:off x="5685323" y="4481534"/>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íSļïḋè"/>
              <p:cNvSpPr/>
              <p:nvPr/>
            </p:nvSpPr>
            <p:spPr bwMode="auto">
              <a:xfrm>
                <a:off x="5685323" y="4721063"/>
                <a:ext cx="737313" cy="175457"/>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îṩlïḓé"/>
              <p:cNvSpPr/>
              <p:nvPr/>
            </p:nvSpPr>
            <p:spPr bwMode="auto">
              <a:xfrm>
                <a:off x="5685323" y="4954677"/>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îšḻïḑê"/>
              <p:cNvSpPr/>
              <p:nvPr/>
            </p:nvSpPr>
            <p:spPr bwMode="auto">
              <a:xfrm>
                <a:off x="5985965" y="5219834"/>
                <a:ext cx="136028" cy="28586"/>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ṩliḓe"/>
              <p:cNvSpPr/>
              <p:nvPr/>
            </p:nvSpPr>
            <p:spPr bwMode="auto">
              <a:xfrm>
                <a:off x="5147124" y="2103390"/>
                <a:ext cx="1813710" cy="86447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1"/>
              </a:solidFill>
              <a:ln>
                <a:noFill/>
              </a:ln>
              <a:extLst/>
            </p:spPr>
            <p:txBody>
              <a:bodyPr anchor="ctr"/>
              <a:lstStyle/>
              <a:p>
                <a:pPr algn="ctr"/>
                <a:endParaRPr/>
              </a:p>
            </p:txBody>
          </p:sp>
          <p:sp>
            <p:nvSpPr>
              <p:cNvPr id="98" name="işḻiḋè"/>
              <p:cNvSpPr/>
              <p:nvPr/>
            </p:nvSpPr>
            <p:spPr bwMode="auto">
              <a:xfrm>
                <a:off x="5606466" y="4049793"/>
                <a:ext cx="895026" cy="43174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a:extLst/>
            </p:spPr>
            <p:txBody>
              <a:bodyPr anchor="ctr"/>
              <a:lstStyle/>
              <a:p>
                <a:pPr algn="ctr"/>
                <a:endParaRPr/>
              </a:p>
            </p:txBody>
          </p:sp>
          <p:sp>
            <p:nvSpPr>
              <p:cNvPr id="99" name="íS1îḑè"/>
              <p:cNvSpPr/>
              <p:nvPr/>
            </p:nvSpPr>
            <p:spPr bwMode="auto">
              <a:xfrm>
                <a:off x="5785865" y="1597720"/>
                <a:ext cx="119271" cy="405127"/>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a:extLst/>
            </p:spPr>
            <p:txBody>
              <a:bodyPr anchor="ctr"/>
              <a:lstStyle/>
              <a:p>
                <a:pPr algn="ctr"/>
                <a:endParaRPr/>
              </a:p>
            </p:txBody>
          </p:sp>
          <p:sp>
            <p:nvSpPr>
              <p:cNvPr id="100" name="îṡ1ïḍe"/>
              <p:cNvSpPr/>
              <p:nvPr/>
            </p:nvSpPr>
            <p:spPr bwMode="auto">
              <a:xfrm>
                <a:off x="5336381" y="1758391"/>
                <a:ext cx="237557" cy="367671"/>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a:extLst/>
            </p:spPr>
            <p:txBody>
              <a:bodyPr anchor="ctr"/>
              <a:lstStyle/>
              <a:p>
                <a:pPr algn="ctr"/>
                <a:endParaRPr/>
              </a:p>
            </p:txBody>
          </p:sp>
          <p:sp>
            <p:nvSpPr>
              <p:cNvPr id="101" name="ïs1idê"/>
              <p:cNvSpPr/>
              <p:nvPr/>
            </p:nvSpPr>
            <p:spPr bwMode="auto">
              <a:xfrm>
                <a:off x="6200850" y="1597720"/>
                <a:ext cx="119271" cy="405127"/>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a:extLst/>
            </p:spPr>
            <p:txBody>
              <a:bodyPr anchor="ctr"/>
              <a:lstStyle/>
              <a:p>
                <a:pPr algn="ctr"/>
                <a:endParaRPr/>
              </a:p>
            </p:txBody>
          </p:sp>
          <p:sp>
            <p:nvSpPr>
              <p:cNvPr id="102" name="îṥľïḍè"/>
              <p:cNvSpPr/>
              <p:nvPr/>
            </p:nvSpPr>
            <p:spPr bwMode="auto">
              <a:xfrm>
                <a:off x="6534021" y="1758391"/>
                <a:ext cx="235586" cy="367671"/>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a:extLst/>
            </p:spPr>
            <p:txBody>
              <a:bodyPr anchor="ctr"/>
              <a:lstStyle/>
              <a:p>
                <a:pPr algn="ctr"/>
                <a:endParaRPr/>
              </a:p>
            </p:txBody>
          </p:sp>
          <p:sp>
            <p:nvSpPr>
              <p:cNvPr id="103" name="iṡlîḓe"/>
              <p:cNvSpPr/>
              <p:nvPr/>
            </p:nvSpPr>
            <p:spPr bwMode="auto">
              <a:xfrm>
                <a:off x="6804106" y="2065933"/>
                <a:ext cx="331200" cy="286843"/>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a:extLst/>
            </p:spPr>
            <p:txBody>
              <a:bodyPr anchor="ctr"/>
              <a:lstStyle/>
              <a:p>
                <a:pPr algn="ctr"/>
                <a:endParaRPr/>
              </a:p>
            </p:txBody>
          </p:sp>
          <p:sp>
            <p:nvSpPr>
              <p:cNvPr id="104" name="íṥlïḍê"/>
              <p:cNvSpPr/>
              <p:nvPr/>
            </p:nvSpPr>
            <p:spPr bwMode="auto">
              <a:xfrm>
                <a:off x="4972653" y="2065933"/>
                <a:ext cx="328242" cy="286843"/>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a:extLst/>
            </p:spPr>
            <p:txBody>
              <a:bodyPr anchor="ctr"/>
              <a:lstStyle/>
              <a:p>
                <a:pPr algn="ctr"/>
                <a:endParaRPr/>
              </a:p>
            </p:txBody>
          </p:sp>
        </p:grpSp>
        <p:sp>
          <p:nvSpPr>
            <p:cNvPr id="66" name="îşľîde"/>
            <p:cNvSpPr txBox="1"/>
            <p:nvPr/>
          </p:nvSpPr>
          <p:spPr>
            <a:xfrm>
              <a:off x="5348255" y="3248521"/>
              <a:ext cx="1397247" cy="916067"/>
            </a:xfrm>
            <a:prstGeom prst="rect">
              <a:avLst/>
            </a:prstGeom>
            <a:noFill/>
          </p:spPr>
          <p:txBody>
            <a:bodyPr wrap="none" anchor="ctr" anchorCtr="0">
              <a:noAutofit/>
            </a:bodyPr>
            <a:lstStyle/>
            <a:p>
              <a:pPr algn="ctr"/>
              <a:r>
                <a:rPr lang="zh-CN" altLang="en-US" sz="3600" b="1" dirty="0" smtClean="0">
                  <a:solidFill>
                    <a:srgbClr val="0070C0"/>
                  </a:solidFill>
                  <a:latin typeface="方正小标宋简体" panose="03000509000000000000" pitchFamily="65" charset="-122"/>
                  <a:ea typeface="方正小标宋简体" panose="03000509000000000000" pitchFamily="65" charset="-122"/>
                </a:rPr>
                <a:t>论文选题</a:t>
              </a:r>
              <a:endParaRPr lang="en-US" altLang="zh-CN" sz="3600" b="1" dirty="0" smtClean="0">
                <a:solidFill>
                  <a:srgbClr val="0070C0"/>
                </a:solidFill>
                <a:latin typeface="方正小标宋简体" panose="03000509000000000000" pitchFamily="65" charset="-122"/>
                <a:ea typeface="方正小标宋简体" panose="03000509000000000000" pitchFamily="65" charset="-122"/>
              </a:endParaRPr>
            </a:p>
            <a:p>
              <a:pPr algn="ctr"/>
              <a:r>
                <a:rPr lang="zh-CN" altLang="en-US" sz="3600" b="1" dirty="0">
                  <a:solidFill>
                    <a:srgbClr val="0070C0"/>
                  </a:solidFill>
                  <a:latin typeface="方正小标宋简体" panose="03000509000000000000" pitchFamily="65" charset="-122"/>
                  <a:ea typeface="方正小标宋简体" panose="03000509000000000000" pitchFamily="65" charset="-122"/>
                </a:rPr>
                <a:t>方法论</a:t>
              </a:r>
            </a:p>
          </p:txBody>
        </p:sp>
        <p:grpSp>
          <p:nvGrpSpPr>
            <p:cNvPr id="71" name="îSḷîḓè"/>
            <p:cNvGrpSpPr/>
            <p:nvPr/>
          </p:nvGrpSpPr>
          <p:grpSpPr>
            <a:xfrm>
              <a:off x="8265718" y="2017439"/>
              <a:ext cx="2318761" cy="1013427"/>
              <a:chOff x="7968479" y="1193008"/>
              <a:chExt cx="2318761" cy="1013427"/>
            </a:xfrm>
          </p:grpSpPr>
          <p:sp>
            <p:nvSpPr>
              <p:cNvPr id="81" name="îšḻíḍè">
                <a:extLst>
                  <a:ext uri="{FF2B5EF4-FFF2-40B4-BE49-F238E27FC236}">
                    <a16:creationId xmlns="" xmlns:a16="http://schemas.microsoft.com/office/drawing/2014/main" id="{39340196-E1AA-4B49-976A-BF366BB2B662}"/>
                  </a:ext>
                </a:extLst>
              </p:cNvPr>
              <p:cNvSpPr/>
              <p:nvPr/>
            </p:nvSpPr>
            <p:spPr bwMode="auto">
              <a:xfrm>
                <a:off x="8179177" y="1649036"/>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r>
                  <a:rPr lang="zh-CN" altLang="en-US" sz="1600" b="1" dirty="0" smtClean="0">
                    <a:solidFill>
                      <a:schemeClr val="accent3">
                        <a:lumMod val="75000"/>
                      </a:schemeClr>
                    </a:solidFill>
                    <a:latin typeface="微软雅黑" panose="020B0503020204020204" pitchFamily="34" charset="-122"/>
                    <a:ea typeface="微软雅黑" panose="020B0503020204020204" pitchFamily="34" charset="-122"/>
                  </a:rPr>
                  <a:t>坚持下去的动力</a:t>
                </a:r>
                <a:endParaRPr lang="en-US" altLang="zh-CN" sz="1600"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82" name="ïṥlïḍê">
                <a:extLst>
                  <a:ext uri="{FF2B5EF4-FFF2-40B4-BE49-F238E27FC236}">
                    <a16:creationId xmlns="" xmlns:a16="http://schemas.microsoft.com/office/drawing/2014/main" id="{4D5C24C6-4DD0-4193-AD42-019C1134797B}"/>
                  </a:ext>
                </a:extLst>
              </p:cNvPr>
              <p:cNvSpPr txBox="1"/>
              <p:nvPr/>
            </p:nvSpPr>
            <p:spPr bwMode="auto">
              <a:xfrm>
                <a:off x="7968479" y="1193008"/>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2800" b="1" dirty="0" smtClean="0">
                    <a:solidFill>
                      <a:schemeClr val="accent3">
                        <a:lumMod val="75000"/>
                      </a:schemeClr>
                    </a:solidFill>
                    <a:latin typeface="微软雅黑" panose="020B0503020204020204" pitchFamily="34" charset="-122"/>
                    <a:ea typeface="微软雅黑" panose="020B0503020204020204" pitchFamily="34" charset="-122"/>
                  </a:rPr>
                  <a:t>自身兴趣、优势</a:t>
                </a:r>
                <a:endParaRPr lang="en-US" altLang="zh-CN" sz="2800" b="1" dirty="0">
                  <a:solidFill>
                    <a:schemeClr val="accent3">
                      <a:lumMod val="75000"/>
                    </a:schemeClr>
                  </a:solidFill>
                  <a:latin typeface="微软雅黑" panose="020B0503020204020204" pitchFamily="34" charset="-122"/>
                  <a:ea typeface="微软雅黑" panose="020B0503020204020204" pitchFamily="34" charset="-122"/>
                </a:endParaRPr>
              </a:p>
            </p:txBody>
          </p:sp>
        </p:grpSp>
        <p:grpSp>
          <p:nvGrpSpPr>
            <p:cNvPr id="72" name="í$ľîďê"/>
            <p:cNvGrpSpPr/>
            <p:nvPr/>
          </p:nvGrpSpPr>
          <p:grpSpPr>
            <a:xfrm>
              <a:off x="8455797" y="4735401"/>
              <a:ext cx="2298279" cy="557399"/>
              <a:chOff x="8158558" y="5582370"/>
              <a:chExt cx="2298279" cy="557399"/>
            </a:xfrm>
          </p:grpSpPr>
          <p:sp>
            <p:nvSpPr>
              <p:cNvPr id="79" name="iṧļíḍè">
                <a:extLst>
                  <a:ext uri="{FF2B5EF4-FFF2-40B4-BE49-F238E27FC236}">
                    <a16:creationId xmlns="" xmlns:a16="http://schemas.microsoft.com/office/drawing/2014/main" id="{39340196-E1AA-4B49-976A-BF366BB2B662}"/>
                  </a:ext>
                </a:extLst>
              </p:cNvPr>
              <p:cNvSpPr/>
              <p:nvPr/>
            </p:nvSpPr>
            <p:spPr bwMode="auto">
              <a:xfrm>
                <a:off x="8348774" y="558237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30000"/>
                  </a:lnSpc>
                </a:pPr>
                <a:endParaRPr lang="en-US" altLang="zh-CN" sz="1100" dirty="0"/>
              </a:p>
            </p:txBody>
          </p:sp>
          <p:sp>
            <p:nvSpPr>
              <p:cNvPr id="80" name="i$ľïḍê">
                <a:extLst>
                  <a:ext uri="{FF2B5EF4-FFF2-40B4-BE49-F238E27FC236}">
                    <a16:creationId xmlns="" xmlns:a16="http://schemas.microsoft.com/office/drawing/2014/main" id="{4D5C24C6-4DD0-4193-AD42-019C1134797B}"/>
                  </a:ext>
                </a:extLst>
              </p:cNvPr>
              <p:cNvSpPr txBox="1"/>
              <p:nvPr/>
            </p:nvSpPr>
            <p:spPr bwMode="auto">
              <a:xfrm>
                <a:off x="8158558" y="5596737"/>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lnSpc>
                    <a:spcPct val="100000"/>
                  </a:lnSpc>
                  <a:spcBef>
                    <a:spcPct val="0"/>
                  </a:spcBef>
                  <a:buFontTx/>
                  <a:buNone/>
                </a:pPr>
                <a:r>
                  <a:rPr lang="zh-CN" altLang="en-US" sz="2800" b="1" dirty="0" smtClean="0">
                    <a:solidFill>
                      <a:schemeClr val="accent4">
                        <a:lumMod val="75000"/>
                      </a:schemeClr>
                    </a:solidFill>
                    <a:latin typeface="微软雅黑" panose="020B0503020204020204" pitchFamily="34" charset="-122"/>
                    <a:ea typeface="微软雅黑" panose="020B0503020204020204" pitchFamily="34" charset="-122"/>
                  </a:rPr>
                  <a:t>不可一蹴而就</a:t>
                </a:r>
                <a:endParaRPr lang="en-US" altLang="zh-CN" sz="28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nvGrpSpPr>
            <p:cNvPr id="73" name="ïśļîḍe"/>
            <p:cNvGrpSpPr/>
            <p:nvPr/>
          </p:nvGrpSpPr>
          <p:grpSpPr>
            <a:xfrm>
              <a:off x="1294201" y="4670509"/>
              <a:ext cx="2366305" cy="1526422"/>
              <a:chOff x="1301300" y="5517478"/>
              <a:chExt cx="2366305" cy="1526422"/>
            </a:xfrm>
          </p:grpSpPr>
          <p:sp>
            <p:nvSpPr>
              <p:cNvPr id="77" name="isḻiḋê">
                <a:extLst>
                  <a:ext uri="{FF2B5EF4-FFF2-40B4-BE49-F238E27FC236}">
                    <a16:creationId xmlns="" xmlns:a16="http://schemas.microsoft.com/office/drawing/2014/main" id="{39340196-E1AA-4B49-976A-BF366BB2B662}"/>
                  </a:ext>
                </a:extLst>
              </p:cNvPr>
              <p:cNvSpPr/>
              <p:nvPr/>
            </p:nvSpPr>
            <p:spPr bwMode="auto">
              <a:xfrm>
                <a:off x="1301300" y="6111386"/>
                <a:ext cx="2334723" cy="93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b="1" dirty="0" smtClean="0">
                    <a:solidFill>
                      <a:srgbClr val="FF0000"/>
                    </a:solidFill>
                    <a:latin typeface="微软雅黑" panose="020B0503020204020204" pitchFamily="34" charset="-122"/>
                    <a:ea typeface="微软雅黑" panose="020B0503020204020204" pitchFamily="34" charset="-122"/>
                  </a:rPr>
                  <a:t>新问题</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新</a:t>
                </a:r>
                <a:r>
                  <a:rPr lang="zh-CN" altLang="en-US" b="1" dirty="0" smtClean="0">
                    <a:solidFill>
                      <a:srgbClr val="FF0000"/>
                    </a:solidFill>
                    <a:latin typeface="微软雅黑" panose="020B0503020204020204" pitchFamily="34" charset="-122"/>
                    <a:ea typeface="微软雅黑" panose="020B0503020204020204" pitchFamily="34" charset="-122"/>
                  </a:rPr>
                  <a:t>政策</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新</a:t>
                </a:r>
                <a:r>
                  <a:rPr lang="zh-CN" altLang="en-US" b="1" dirty="0" smtClean="0">
                    <a:solidFill>
                      <a:srgbClr val="FF0000"/>
                    </a:solidFill>
                    <a:latin typeface="微软雅黑" panose="020B0503020204020204" pitchFamily="34" charset="-122"/>
                    <a:ea typeface="微软雅黑" panose="020B0503020204020204" pitchFamily="34" charset="-122"/>
                  </a:rPr>
                  <a:t>方法</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新技术</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78" name="íṩ1íḓe">
                <a:extLst>
                  <a:ext uri="{FF2B5EF4-FFF2-40B4-BE49-F238E27FC236}">
                    <a16:creationId xmlns="" xmlns:a16="http://schemas.microsoft.com/office/drawing/2014/main" id="{4D5C24C6-4DD0-4193-AD42-019C1134797B}"/>
                  </a:ext>
                </a:extLst>
              </p:cNvPr>
              <p:cNvSpPr txBox="1"/>
              <p:nvPr/>
            </p:nvSpPr>
            <p:spPr bwMode="auto">
              <a:xfrm>
                <a:off x="1559542" y="5517478"/>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2800" b="1" dirty="0" smtClean="0">
                    <a:solidFill>
                      <a:srgbClr val="FF0000"/>
                    </a:solidFill>
                    <a:latin typeface="微软雅黑" panose="020B0503020204020204" pitchFamily="34" charset="-122"/>
                    <a:ea typeface="微软雅黑" panose="020B0503020204020204" pitchFamily="34" charset="-122"/>
                  </a:rPr>
                  <a:t>创新性</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grpSp>
        <p:grpSp>
          <p:nvGrpSpPr>
            <p:cNvPr id="74" name="ïślidé"/>
            <p:cNvGrpSpPr/>
            <p:nvPr/>
          </p:nvGrpSpPr>
          <p:grpSpPr>
            <a:xfrm>
              <a:off x="1520861" y="1903771"/>
              <a:ext cx="2848338" cy="1021912"/>
              <a:chOff x="1527960" y="1038807"/>
              <a:chExt cx="2848338" cy="1021912"/>
            </a:xfrm>
          </p:grpSpPr>
          <p:sp>
            <p:nvSpPr>
              <p:cNvPr id="75" name="íşḷïďe">
                <a:extLst>
                  <a:ext uri="{FF2B5EF4-FFF2-40B4-BE49-F238E27FC236}">
                    <a16:creationId xmlns="" xmlns:a16="http://schemas.microsoft.com/office/drawing/2014/main" id="{39340196-E1AA-4B49-976A-BF366BB2B662}"/>
                  </a:ext>
                </a:extLst>
              </p:cNvPr>
              <p:cNvSpPr/>
              <p:nvPr/>
            </p:nvSpPr>
            <p:spPr bwMode="auto">
              <a:xfrm>
                <a:off x="1527960" y="1503320"/>
                <a:ext cx="2108063"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a:lnSpc>
                    <a:spcPct val="130000"/>
                  </a:lnSpc>
                </a:pPr>
                <a:r>
                  <a:rPr lang="zh-CN" altLang="en-US" b="1" dirty="0">
                    <a:solidFill>
                      <a:srgbClr val="1D927D"/>
                    </a:solidFill>
                    <a:latin typeface="微软雅黑" panose="020B0503020204020204" pitchFamily="34" charset="-122"/>
                    <a:ea typeface="微软雅黑" panose="020B0503020204020204" pitchFamily="34" charset="-122"/>
                  </a:rPr>
                  <a:t>盯住主流</a:t>
                </a:r>
                <a:r>
                  <a:rPr lang="zh-CN" altLang="en-US" b="1" dirty="0" smtClean="0">
                    <a:solidFill>
                      <a:srgbClr val="1D927D"/>
                    </a:solidFill>
                    <a:latin typeface="微软雅黑" panose="020B0503020204020204" pitchFamily="34" charset="-122"/>
                    <a:ea typeface="微软雅黑" panose="020B0503020204020204" pitchFamily="34" charset="-122"/>
                  </a:rPr>
                  <a:t>文献</a:t>
                </a:r>
                <a:endParaRPr lang="en-US" altLang="zh-CN" b="1" dirty="0" smtClean="0">
                  <a:solidFill>
                    <a:srgbClr val="1D927D"/>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rgbClr val="1D927D"/>
                    </a:solidFill>
                    <a:latin typeface="微软雅黑" panose="020B0503020204020204" pitchFamily="34" charset="-122"/>
                    <a:ea typeface="微软雅黑" panose="020B0503020204020204" pitchFamily="34" charset="-122"/>
                  </a:rPr>
                  <a:t>盯住主流</a:t>
                </a:r>
                <a:r>
                  <a:rPr lang="zh-CN" altLang="en-US" b="1" dirty="0" smtClean="0">
                    <a:solidFill>
                      <a:srgbClr val="1D927D"/>
                    </a:solidFill>
                    <a:latin typeface="微软雅黑" panose="020B0503020204020204" pitchFamily="34" charset="-122"/>
                    <a:ea typeface="微软雅黑" panose="020B0503020204020204" pitchFamily="34" charset="-122"/>
                  </a:rPr>
                  <a:t>学者</a:t>
                </a:r>
                <a:endParaRPr lang="en-US" altLang="zh-CN" b="1" dirty="0" smtClean="0">
                  <a:solidFill>
                    <a:srgbClr val="1D927D"/>
                  </a:solidFill>
                  <a:latin typeface="微软雅黑" panose="020B0503020204020204" pitchFamily="34" charset="-122"/>
                  <a:ea typeface="微软雅黑" panose="020B0503020204020204" pitchFamily="34" charset="-122"/>
                </a:endParaRPr>
              </a:p>
              <a:p>
                <a:pPr algn="r">
                  <a:lnSpc>
                    <a:spcPct val="130000"/>
                  </a:lnSpc>
                </a:pPr>
                <a:r>
                  <a:rPr lang="zh-CN" altLang="en-US" b="1" dirty="0">
                    <a:solidFill>
                      <a:srgbClr val="1D927D"/>
                    </a:solidFill>
                    <a:latin typeface="微软雅黑" panose="020B0503020204020204" pitchFamily="34" charset="-122"/>
                    <a:ea typeface="微软雅黑" panose="020B0503020204020204" pitchFamily="34" charset="-122"/>
                  </a:rPr>
                  <a:t>盯住前沿动态</a:t>
                </a:r>
                <a:endParaRPr lang="en-US" altLang="zh-CN" dirty="0">
                  <a:solidFill>
                    <a:srgbClr val="1D927D"/>
                  </a:solidFill>
                  <a:latin typeface="微软雅黑" panose="020B0503020204020204" pitchFamily="34" charset="-122"/>
                  <a:ea typeface="微软雅黑" panose="020B0503020204020204" pitchFamily="34" charset="-122"/>
                </a:endParaRPr>
              </a:p>
            </p:txBody>
          </p:sp>
          <p:sp>
            <p:nvSpPr>
              <p:cNvPr id="76" name="îṥ1ïḍe">
                <a:extLst>
                  <a:ext uri="{FF2B5EF4-FFF2-40B4-BE49-F238E27FC236}">
                    <a16:creationId xmlns="" xmlns:a16="http://schemas.microsoft.com/office/drawing/2014/main" id="{4D5C24C6-4DD0-4193-AD42-019C1134797B}"/>
                  </a:ext>
                </a:extLst>
              </p:cNvPr>
              <p:cNvSpPr txBox="1"/>
              <p:nvPr/>
            </p:nvSpPr>
            <p:spPr bwMode="auto">
              <a:xfrm>
                <a:off x="2268235" y="1038807"/>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2800" b="1" dirty="0" smtClean="0">
                    <a:solidFill>
                      <a:srgbClr val="1D927D"/>
                    </a:solidFill>
                    <a:latin typeface="微软雅黑" panose="020B0503020204020204" pitchFamily="34" charset="-122"/>
                    <a:ea typeface="微软雅黑" panose="020B0503020204020204" pitchFamily="34" charset="-122"/>
                  </a:rPr>
                  <a:t>专业知识积累（文献调研）</a:t>
                </a:r>
                <a:endParaRPr lang="en-US" altLang="zh-CN" sz="2800" b="1" dirty="0">
                  <a:solidFill>
                    <a:srgbClr val="1D927D"/>
                  </a:solidFill>
                  <a:latin typeface="微软雅黑" panose="020B0503020204020204" pitchFamily="34" charset="-122"/>
                  <a:ea typeface="微软雅黑" panose="020B0503020204020204" pitchFamily="34" charset="-122"/>
                </a:endParaRPr>
              </a:p>
            </p:txBody>
          </p:sp>
        </p:grpSp>
      </p:grpSp>
      <p:pic>
        <p:nvPicPr>
          <p:cNvPr id="50" name="图片 49">
            <a:extLst>
              <a:ext uri="{FF2B5EF4-FFF2-40B4-BE49-F238E27FC236}">
                <a16:creationId xmlns:a16="http://schemas.microsoft.com/office/drawing/2014/main" xmlns="" id="{14DC3C85-795C-B44F-9411-B8ED56BD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extLst>
      <p:ext uri="{BB962C8B-B14F-4D97-AF65-F5344CB8AC3E}">
        <p14:creationId xmlns:p14="http://schemas.microsoft.com/office/powerpoint/2010/main" val="234461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04F69230-F3A6-4586-9371-A858F4763E9F}"/>
              </a:ext>
            </a:extLst>
          </p:cNvPr>
          <p:cNvSpPr txBox="1"/>
          <p:nvPr/>
        </p:nvSpPr>
        <p:spPr>
          <a:xfrm>
            <a:off x="2761257" y="2643643"/>
            <a:ext cx="1606551" cy="1971671"/>
          </a:xfrm>
          <a:prstGeom prst="rect">
            <a:avLst/>
          </a:prstGeom>
          <a:noFill/>
          <a:ln w="117475">
            <a:noFill/>
          </a:ln>
        </p:spPr>
        <p:txBody>
          <a:bodyPr wrap="none" rtlCol="0">
            <a:prstTxWarp prst="textPlain">
              <a:avLst/>
            </a:prstTxWarp>
            <a:spAutoFit/>
          </a:bodyPr>
          <a:lstStyle/>
          <a:p>
            <a:r>
              <a:rPr lang="en-US" altLang="zh-CN" b="1" spc="100" dirty="0">
                <a:blipFill dpi="0" rotWithShape="1">
                  <a:blip r:embed="rId2"/>
                  <a:srcRect/>
                  <a:tile tx="-717550" ty="0" sx="100000" sy="100000" flip="none" algn="tl"/>
                </a:blipFill>
                <a:effectLst>
                  <a:reflection blurRad="6350" stA="32000" endPos="36000" dir="5400000" sy="-100000" algn="bl" rotWithShape="0"/>
                </a:effectLst>
                <a:latin typeface="Impact" panose="020B0806030902050204" pitchFamily="34" charset="0"/>
                <a:cs typeface="Arial" panose="020B0604020202020204" pitchFamily="34" charset="0"/>
              </a:rPr>
              <a:t>02</a:t>
            </a:r>
            <a:endParaRPr lang="zh-CN" altLang="en-US" b="1" spc="100" dirty="0">
              <a:blipFill dpi="0" rotWithShape="1">
                <a:blip r:embed="rId2"/>
                <a:srcRect/>
                <a:tile tx="-717550" ty="0" sx="100000" sy="100000" flip="none" algn="tl"/>
              </a:blipFill>
              <a:effectLst>
                <a:reflection blurRad="6350" stA="32000" endPos="36000" dir="5400000" sy="-100000" algn="bl" rotWithShape="0"/>
              </a:effectLst>
              <a:latin typeface="Impact" panose="020B0806030902050204" pitchFamily="34" charset="0"/>
              <a:cs typeface="Arial" panose="020B0604020202020204" pitchFamily="34" charset="0"/>
            </a:endParaRPr>
          </a:p>
        </p:txBody>
      </p:sp>
      <p:cxnSp>
        <p:nvCxnSpPr>
          <p:cNvPr id="7" name="直接连接符 6">
            <a:extLst>
              <a:ext uri="{FF2B5EF4-FFF2-40B4-BE49-F238E27FC236}">
                <a16:creationId xmlns:a16="http://schemas.microsoft.com/office/drawing/2014/main" xmlns="" id="{0DAA4A8B-6257-4B76-9834-07D6E4BCF413}"/>
              </a:ext>
            </a:extLst>
          </p:cNvPr>
          <p:cNvCxnSpPr/>
          <p:nvPr/>
        </p:nvCxnSpPr>
        <p:spPr>
          <a:xfrm>
            <a:off x="5094514" y="2360023"/>
            <a:ext cx="0" cy="249065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标题 4">
            <a:extLst>
              <a:ext uri="{FF2B5EF4-FFF2-40B4-BE49-F238E27FC236}">
                <a16:creationId xmlns:a16="http://schemas.microsoft.com/office/drawing/2014/main" xmlns="" id="{A02B7805-550F-4948-BF6A-9F724B5EEEB9}"/>
              </a:ext>
            </a:extLst>
          </p:cNvPr>
          <p:cNvSpPr>
            <a:spLocks noGrp="1"/>
          </p:cNvSpPr>
          <p:nvPr>
            <p:ph type="title"/>
          </p:nvPr>
        </p:nvSpPr>
        <p:spPr>
          <a:xfrm>
            <a:off x="5231904" y="2238136"/>
            <a:ext cx="6333732" cy="1190864"/>
          </a:xfrm>
        </p:spPr>
        <p:txBody>
          <a:bodyPr>
            <a:normAutofit/>
          </a:bodyPr>
          <a:lstStyle/>
          <a:p>
            <a:r>
              <a:rPr lang="zh-CN" altLang="en-US" sz="4400" dirty="0" smtClean="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命题材料的分析与检索</a:t>
            </a:r>
            <a:endParaRPr lang="zh-CN" altLang="en-US"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0" name="文本占位符 5">
            <a:extLst>
              <a:ext uri="{FF2B5EF4-FFF2-40B4-BE49-F238E27FC236}">
                <a16:creationId xmlns:a16="http://schemas.microsoft.com/office/drawing/2014/main" xmlns="" id="{26647414-98B4-4D5B-AD5C-6E149E832485}"/>
              </a:ext>
            </a:extLst>
          </p:cNvPr>
          <p:cNvSpPr>
            <a:spLocks noGrp="1"/>
          </p:cNvSpPr>
          <p:nvPr>
            <p:ph type="body" idx="1"/>
          </p:nvPr>
        </p:nvSpPr>
        <p:spPr>
          <a:xfrm>
            <a:off x="5375920" y="3575109"/>
            <a:ext cx="6408712" cy="1015623"/>
          </a:xfrm>
        </p:spPr>
        <p:txBody>
          <a:bodyPr>
            <a:noAutofit/>
          </a:bodyPr>
          <a:lstStyle/>
          <a:p>
            <a:r>
              <a:rPr lang="zh-CN" altLang="en-US" sz="3200" b="1" dirty="0">
                <a:solidFill>
                  <a:srgbClr val="0070C0"/>
                </a:solidFill>
                <a:latin typeface="华文隶书" panose="02010800040101010101" pitchFamily="2" charset="-122"/>
                <a:ea typeface="华文隶书" panose="02010800040101010101" pitchFamily="2" charset="-122"/>
              </a:rPr>
              <a:t>案例</a:t>
            </a:r>
            <a:r>
              <a:rPr lang="zh-CN" altLang="en-US" sz="3200" b="1" dirty="0" smtClean="0">
                <a:solidFill>
                  <a:srgbClr val="0070C0"/>
                </a:solidFill>
                <a:latin typeface="华文隶书" panose="02010800040101010101" pitchFamily="2" charset="-122"/>
                <a:ea typeface="华文隶书" panose="02010800040101010101" pitchFamily="2" charset="-122"/>
              </a:rPr>
              <a:t>分析</a:t>
            </a:r>
            <a:r>
              <a:rPr lang="zh-CN" altLang="en-US" sz="3200" b="1" dirty="0">
                <a:solidFill>
                  <a:srgbClr val="0070C0"/>
                </a:solidFill>
                <a:latin typeface="华文隶书" panose="02010800040101010101" pitchFamily="2" charset="-122"/>
                <a:ea typeface="华文隶书" panose="02010800040101010101" pitchFamily="2" charset="-122"/>
              </a:rPr>
              <a:t>：</a:t>
            </a:r>
            <a:r>
              <a:rPr lang="zh-CN" altLang="en-US" sz="3200" b="1" dirty="0" smtClean="0">
                <a:solidFill>
                  <a:srgbClr val="0070C0"/>
                </a:solidFill>
                <a:latin typeface="华文隶书" panose="02010800040101010101" pitchFamily="2" charset="-122"/>
                <a:ea typeface="华文隶书" panose="02010800040101010101" pitchFamily="2" charset="-122"/>
              </a:rPr>
              <a:t>有目的开展文献调研</a:t>
            </a:r>
            <a:endParaRPr lang="zh-CN" altLang="en-US" sz="3200" b="1" dirty="0">
              <a:solidFill>
                <a:srgbClr val="0070C0"/>
              </a:solidFill>
              <a:latin typeface="华文隶书" panose="02010800040101010101" pitchFamily="2" charset="-122"/>
              <a:ea typeface="华文隶书" panose="02010800040101010101" pitchFamily="2" charset="-122"/>
            </a:endParaRPr>
          </a:p>
        </p:txBody>
      </p:sp>
      <p:pic>
        <p:nvPicPr>
          <p:cNvPr id="6" name="图片 5">
            <a:extLst>
              <a:ext uri="{FF2B5EF4-FFF2-40B4-BE49-F238E27FC236}">
                <a16:creationId xmlns:a16="http://schemas.microsoft.com/office/drawing/2014/main" xmlns="" id="{D8124B1A-43E7-F944-B0CD-1F5BD06B2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384376" cy="634571"/>
          </a:xfrm>
          <a:prstGeom prst="rect">
            <a:avLst/>
          </a:prstGeom>
        </p:spPr>
      </p:pic>
    </p:spTree>
    <p:extLst>
      <p:ext uri="{BB962C8B-B14F-4D97-AF65-F5344CB8AC3E}">
        <p14:creationId xmlns:p14="http://schemas.microsoft.com/office/powerpoint/2010/main" val="3004253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xmlns="" id="{20A4A6E9-E2A0-1C4F-9A2D-499E8911E9AE}"/>
              </a:ext>
            </a:extLst>
          </p:cNvPr>
          <p:cNvSpPr>
            <a:spLocks noGrp="1"/>
          </p:cNvSpPr>
          <p:nvPr>
            <p:ph type="body" sz="quarter" idx="1"/>
          </p:nvPr>
        </p:nvSpPr>
        <p:spPr>
          <a:xfrm>
            <a:off x="2999656" y="324865"/>
            <a:ext cx="9264352" cy="4888582"/>
          </a:xfrm>
        </p:spPr>
        <p:txBody>
          <a:bodyPr>
            <a:normAutofit fontScale="92500" lnSpcReduction="10000"/>
          </a:bodyPr>
          <a:lstStyle/>
          <a:p>
            <a:pPr>
              <a:lnSpc>
                <a:spcPct val="150000"/>
              </a:lnSpc>
              <a:spcBef>
                <a:spcPct val="0"/>
              </a:spcBef>
            </a:pPr>
            <a:r>
              <a:rPr lang="zh-CN" altLang="en-US" sz="3300" b="1" dirty="0">
                <a:solidFill>
                  <a:schemeClr val="accent1">
                    <a:lumMod val="50000"/>
                  </a:schemeClr>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关于“港珠澳大桥”的新闻</a:t>
            </a:r>
            <a:endParaRPr lang="en-US" altLang="zh-CN" sz="3300" b="1" dirty="0">
              <a:solidFill>
                <a:schemeClr val="accent1">
                  <a:lumMod val="50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buFont typeface="Wingdings" pitchFamily="2" charset="2"/>
              <a:buChar char="u"/>
            </a:pPr>
            <a:r>
              <a:rPr lang="zh-CN" altLang="en-US" sz="2000" b="1" dirty="0">
                <a:solidFill>
                  <a:schemeClr val="accent1">
                    <a:lumMod val="75000"/>
                  </a:schemeClr>
                </a:solidFill>
                <a:latin typeface="Microsoft YaHei" panose="020B0503020204020204" pitchFamily="34" charset="-122"/>
                <a:ea typeface="Microsoft YaHei" panose="020B0503020204020204" pitchFamily="34" charset="-122"/>
              </a:rPr>
              <a:t>文汇报（</a:t>
            </a:r>
            <a:r>
              <a:rPr lang="en-US" altLang="zh-CN" sz="2000" b="1" dirty="0">
                <a:solidFill>
                  <a:schemeClr val="accent1">
                    <a:lumMod val="75000"/>
                  </a:schemeClr>
                </a:solidFill>
                <a:latin typeface="Microsoft YaHei" panose="020B0503020204020204" pitchFamily="34" charset="-122"/>
                <a:ea typeface="Microsoft YaHei" panose="020B0503020204020204" pitchFamily="34" charset="-122"/>
              </a:rPr>
              <a:t>2018</a:t>
            </a:r>
            <a:r>
              <a:rPr lang="zh-CN" altLang="en-US" sz="2000" b="1" dirty="0">
                <a:solidFill>
                  <a:schemeClr val="accent1">
                    <a:lumMod val="75000"/>
                  </a:schemeClr>
                </a:solidFill>
                <a:latin typeface="Microsoft YaHei" panose="020B0503020204020204" pitchFamily="34" charset="-122"/>
                <a:ea typeface="Microsoft YaHei" panose="020B0503020204020204" pitchFamily="34" charset="-122"/>
              </a:rPr>
              <a:t>年</a:t>
            </a:r>
            <a:r>
              <a:rPr lang="en-US" altLang="zh-CN" sz="2000" b="1" dirty="0">
                <a:solidFill>
                  <a:schemeClr val="accent1">
                    <a:lumMod val="75000"/>
                  </a:schemeClr>
                </a:solidFill>
                <a:latin typeface="Microsoft YaHei" panose="020B0503020204020204" pitchFamily="34" charset="-122"/>
                <a:ea typeface="Microsoft YaHei" panose="020B0503020204020204" pitchFamily="34" charset="-122"/>
              </a:rPr>
              <a:t>10</a:t>
            </a:r>
            <a:r>
              <a:rPr lang="zh-CN" altLang="en-US" sz="2000" b="1" dirty="0">
                <a:solidFill>
                  <a:schemeClr val="accent1">
                    <a:lumMod val="75000"/>
                  </a:schemeClr>
                </a:solidFill>
                <a:latin typeface="Microsoft YaHei" panose="020B0503020204020204" pitchFamily="34" charset="-122"/>
                <a:ea typeface="Microsoft YaHei" panose="020B0503020204020204" pitchFamily="34" charset="-122"/>
              </a:rPr>
              <a:t>月 </a:t>
            </a:r>
            <a:r>
              <a:rPr lang="en-US" altLang="zh-CN" sz="2000" b="1" dirty="0">
                <a:solidFill>
                  <a:schemeClr val="accent1">
                    <a:lumMod val="75000"/>
                  </a:schemeClr>
                </a:solidFill>
                <a:latin typeface="Microsoft YaHei" panose="020B0503020204020204" pitchFamily="34" charset="-122"/>
                <a:ea typeface="Microsoft YaHei" panose="020B0503020204020204" pitchFamily="34" charset="-122"/>
              </a:rPr>
              <a:t>25</a:t>
            </a:r>
            <a:r>
              <a:rPr lang="zh-CN" altLang="en-US" sz="2000" b="1" dirty="0">
                <a:solidFill>
                  <a:schemeClr val="accent1">
                    <a:lumMod val="75000"/>
                  </a:schemeClr>
                </a:solidFill>
                <a:latin typeface="Microsoft YaHei" panose="020B0503020204020204" pitchFamily="34" charset="-122"/>
                <a:ea typeface="Microsoft YaHei" panose="020B0503020204020204" pitchFamily="34" charset="-122"/>
              </a:rPr>
              <a:t>日讯）  </a:t>
            </a:r>
            <a:endParaRPr lang="en-US" altLang="zh-CN" sz="2000" b="1" dirty="0">
              <a:solidFill>
                <a:schemeClr val="accent1">
                  <a:lumMod val="75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pPr>
            <a:r>
              <a:rPr lang="en-US" altLang="zh-CN" sz="2000" b="1" dirty="0">
                <a:solidFill>
                  <a:schemeClr val="accent1">
                    <a:lumMod val="75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1">
                    <a:lumMod val="75000"/>
                  </a:schemeClr>
                </a:solidFill>
                <a:latin typeface="Microsoft YaHei" panose="020B0503020204020204" pitchFamily="34" charset="-122"/>
                <a:ea typeface="Microsoft YaHei" panose="020B0503020204020204" pitchFamily="34" charset="-122"/>
              </a:rPr>
              <a:t>同济教授</a:t>
            </a:r>
            <a:r>
              <a:rPr lang="en-US" altLang="zh-CN" sz="2000" b="1" dirty="0">
                <a:solidFill>
                  <a:schemeClr val="accent1">
                    <a:lumMod val="75000"/>
                  </a:schemeClr>
                </a:solidFill>
                <a:latin typeface="Microsoft YaHei" panose="020B0503020204020204" pitchFamily="34" charset="-122"/>
                <a:ea typeface="Microsoft YaHei" panose="020B0503020204020204" pitchFamily="34" charset="-122"/>
              </a:rPr>
              <a:t>:</a:t>
            </a:r>
            <a:r>
              <a:rPr lang="zh-CN" altLang="en-US" sz="2000" b="1" dirty="0">
                <a:solidFill>
                  <a:schemeClr val="accent1">
                    <a:lumMod val="75000"/>
                  </a:schemeClr>
                </a:solidFill>
                <a:latin typeface="Microsoft YaHei" panose="020B0503020204020204" pitchFamily="34" charset="-122"/>
                <a:ea typeface="Microsoft YaHei" panose="020B0503020204020204" pitchFamily="34" charset="-122"/>
              </a:rPr>
              <a:t>港珠澳大桥幕后英雄 荷兰公司漫天要价泡汤</a:t>
            </a:r>
          </a:p>
          <a:p>
            <a:pPr algn="l">
              <a:lnSpc>
                <a:spcPct val="150000"/>
              </a:lnSpc>
              <a:spcBef>
                <a:spcPct val="0"/>
              </a:spcBef>
            </a:pPr>
            <a:r>
              <a:rPr lang="zh-CN" altLang="en-US" sz="2100" b="1" dirty="0">
                <a:solidFill>
                  <a:schemeClr val="accent1">
                    <a:lumMod val="75000"/>
                  </a:schemeClr>
                </a:solidFill>
                <a:latin typeface="仿宋" panose="02010609060101010101" pitchFamily="49" charset="-122"/>
                <a:ea typeface="仿宋" panose="02010609060101010101" pitchFamily="49" charset="-122"/>
              </a:rPr>
              <a:t>    </a:t>
            </a:r>
            <a:r>
              <a:rPr lang="zh-CN" altLang="en-US" sz="2100" b="1" dirty="0" smtClean="0">
                <a:solidFill>
                  <a:schemeClr val="accent1">
                    <a:lumMod val="75000"/>
                  </a:schemeClr>
                </a:solidFill>
                <a:latin typeface="仿宋" panose="02010609060101010101" pitchFamily="49" charset="-122"/>
                <a:ea typeface="仿宋" panose="02010609060101010101" pitchFamily="49" charset="-122"/>
              </a:rPr>
              <a:t>被</a:t>
            </a:r>
            <a:r>
              <a:rPr lang="zh-CN" altLang="en-US" sz="2100" b="1" dirty="0">
                <a:solidFill>
                  <a:schemeClr val="accent1">
                    <a:lumMod val="75000"/>
                  </a:schemeClr>
                </a:solidFill>
                <a:latin typeface="仿宋" panose="02010609060101010101" pitchFamily="49" charset="-122"/>
                <a:ea typeface="仿宋" panose="02010609060101010101" pitchFamily="49" charset="-122"/>
              </a:rPr>
              <a:t>誉为“新世界七大奇迹”之一的港珠澳大桥昨天开通。为这座超级工程默默奉献的“幕后英雄”不少，同济大学土木工程学院教授徐伟就是其中之一。港珠澳大桥岛隧工程项目部总经理、总工程师林鸣曾透露，正是因为徐伟的适时出现，荷兰公司的“漫天要价”泡了汤。</a:t>
            </a:r>
            <a:endParaRPr lang="en-US" altLang="zh-CN" sz="2100" b="1" dirty="0">
              <a:solidFill>
                <a:schemeClr val="accent1">
                  <a:lumMod val="75000"/>
                </a:schemeClr>
              </a:solidFill>
              <a:latin typeface="仿宋" panose="02010609060101010101" pitchFamily="49" charset="-122"/>
              <a:ea typeface="仿宋" panose="02010609060101010101" pitchFamily="49" charset="-122"/>
            </a:endParaRPr>
          </a:p>
          <a:p>
            <a:pPr algn="l">
              <a:lnSpc>
                <a:spcPct val="150000"/>
              </a:lnSpc>
              <a:spcBef>
                <a:spcPct val="0"/>
              </a:spcBef>
            </a:pPr>
            <a:r>
              <a:rPr lang="zh-CN" altLang="en-US" sz="2100" b="1" dirty="0">
                <a:solidFill>
                  <a:schemeClr val="accent1">
                    <a:lumMod val="75000"/>
                  </a:schemeClr>
                </a:solidFill>
                <a:latin typeface="仿宋" panose="02010609060101010101" pitchFamily="49" charset="-122"/>
                <a:ea typeface="仿宋" panose="02010609060101010101" pitchFamily="49" charset="-122"/>
              </a:rPr>
              <a:t>     </a:t>
            </a:r>
            <a:r>
              <a:rPr lang="zh-CN" altLang="en-US" sz="2100" b="1" dirty="0" smtClean="0">
                <a:solidFill>
                  <a:schemeClr val="accent1">
                    <a:lumMod val="75000"/>
                  </a:schemeClr>
                </a:solidFill>
                <a:latin typeface="仿宋" panose="02010609060101010101" pitchFamily="49" charset="-122"/>
                <a:ea typeface="仿宋" panose="02010609060101010101" pitchFamily="49" charset="-122"/>
              </a:rPr>
              <a:t>正是</a:t>
            </a:r>
            <a:r>
              <a:rPr lang="zh-CN" altLang="en-US" sz="2100" b="1" dirty="0">
                <a:solidFill>
                  <a:schemeClr val="accent1">
                    <a:lumMod val="75000"/>
                  </a:schemeClr>
                </a:solidFill>
                <a:latin typeface="仿宋" panose="02010609060101010101" pitchFamily="49" charset="-122"/>
                <a:ea typeface="仿宋" panose="02010609060101010101" pitchFamily="49" charset="-122"/>
              </a:rPr>
              <a:t>基于多年的合作，林鸣和徐伟有着非常好的默契。于是，两位老友一通电话之后，开始就港珠澳大桥沉管隧道的系列技术问题展开交流。不久后，徐伟在导师</a:t>
            </a:r>
            <a:r>
              <a:rPr lang="en-US" altLang="zh-CN" sz="2100" b="1" dirty="0">
                <a:solidFill>
                  <a:schemeClr val="accent1">
                    <a:lumMod val="75000"/>
                  </a:schemeClr>
                </a:solidFill>
                <a:latin typeface="仿宋" panose="02010609060101010101" pitchFamily="49" charset="-122"/>
                <a:ea typeface="仿宋" panose="02010609060101010101" pitchFamily="49" charset="-122"/>
              </a:rPr>
              <a:t>——</a:t>
            </a:r>
            <a:r>
              <a:rPr lang="zh-CN" altLang="en-US" sz="2100" b="1" dirty="0">
                <a:solidFill>
                  <a:schemeClr val="accent1">
                    <a:lumMod val="75000"/>
                  </a:schemeClr>
                </a:solidFill>
                <a:latin typeface="仿宋" panose="02010609060101010101" pitchFamily="49" charset="-122"/>
                <a:ea typeface="仿宋" panose="02010609060101010101" pitchFamily="49" charset="-122"/>
              </a:rPr>
              <a:t>中国科学院院士、同济大学教授孙钧指导下，成为了港珠澳大桥工程图复核专家。</a:t>
            </a:r>
          </a:p>
        </p:txBody>
      </p:sp>
      <p:pic>
        <p:nvPicPr>
          <p:cNvPr id="39940" name="Picture 2">
            <a:extLst>
              <a:ext uri="{FF2B5EF4-FFF2-40B4-BE49-F238E27FC236}">
                <a16:creationId xmlns:a16="http://schemas.microsoft.com/office/drawing/2014/main" xmlns="" id="{69D10D19-BF59-8F41-AB75-5ECD92B03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4789831"/>
            <a:ext cx="3240360" cy="208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线形标注 1 5">
            <a:extLst>
              <a:ext uri="{FF2B5EF4-FFF2-40B4-BE49-F238E27FC236}">
                <a16:creationId xmlns:a16="http://schemas.microsoft.com/office/drawing/2014/main" xmlns="" id="{ACDD6546-0CE1-5B47-9BC9-4A68445B8C8E}"/>
              </a:ext>
            </a:extLst>
          </p:cNvPr>
          <p:cNvSpPr/>
          <p:nvPr/>
        </p:nvSpPr>
        <p:spPr>
          <a:xfrm>
            <a:off x="191344" y="1052736"/>
            <a:ext cx="2376264" cy="1880480"/>
          </a:xfrm>
          <a:prstGeom prst="borderCallout1">
            <a:avLst>
              <a:gd name="adj1" fmla="val 49096"/>
              <a:gd name="adj2" fmla="val 100780"/>
              <a:gd name="adj3" fmla="val 55391"/>
              <a:gd name="adj4" fmla="val 122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000" b="1" dirty="0">
                <a:latin typeface="Microsoft YaHei" panose="020B0503020204020204" pitchFamily="34" charset="-122"/>
                <a:ea typeface="Microsoft YaHei" panose="020B0503020204020204" pitchFamily="34" charset="-122"/>
              </a:rPr>
              <a:t>检索案例</a:t>
            </a:r>
            <a:r>
              <a:rPr kumimoji="1" lang="en-US" altLang="zh-CN" sz="2000" b="1" dirty="0">
                <a:latin typeface="Microsoft YaHei" panose="020B0503020204020204" pitchFamily="34" charset="-122"/>
                <a:ea typeface="Microsoft YaHei" panose="020B0503020204020204" pitchFamily="34" charset="-122"/>
              </a:rPr>
              <a:t>1:</a:t>
            </a:r>
          </a:p>
          <a:p>
            <a:pPr algn="ctr">
              <a:lnSpc>
                <a:spcPct val="150000"/>
              </a:lnSpc>
            </a:pPr>
            <a:r>
              <a:rPr kumimoji="1" lang="zh-CN" altLang="en-US" sz="2000" b="1" dirty="0">
                <a:latin typeface="Microsoft YaHei" panose="020B0503020204020204" pitchFamily="34" charset="-122"/>
                <a:ea typeface="Microsoft YaHei" panose="020B0503020204020204" pitchFamily="34" charset="-122"/>
              </a:rPr>
              <a:t>命题分析检索</a:t>
            </a:r>
          </a:p>
        </p:txBody>
      </p:sp>
      <p:pic>
        <p:nvPicPr>
          <p:cNvPr id="7" name="图片 6">
            <a:extLst>
              <a:ext uri="{FF2B5EF4-FFF2-40B4-BE49-F238E27FC236}">
                <a16:creationId xmlns:a16="http://schemas.microsoft.com/office/drawing/2014/main" xmlns="" id="{36AB5ABD-392A-CC4C-9C79-E999F012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
        <p:nvSpPr>
          <p:cNvPr id="8" name="圆角矩形标注 7">
            <a:extLst>
              <a:ext uri="{FF2B5EF4-FFF2-40B4-BE49-F238E27FC236}">
                <a16:creationId xmlns:a16="http://schemas.microsoft.com/office/drawing/2014/main" xmlns="" id="{7E67833C-8CB0-B846-8CE7-415AE154ED8B}"/>
              </a:ext>
            </a:extLst>
          </p:cNvPr>
          <p:cNvSpPr/>
          <p:nvPr/>
        </p:nvSpPr>
        <p:spPr>
          <a:xfrm>
            <a:off x="364431" y="3357303"/>
            <a:ext cx="2203177" cy="883220"/>
          </a:xfrm>
          <a:prstGeom prst="wedgeRoundRectCallou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0" b="1" dirty="0" smtClean="0">
                <a:solidFill>
                  <a:srgbClr val="FF0000"/>
                </a:solidFill>
                <a:latin typeface="Franklin Gothic Book" panose="020B0503020102020204" pitchFamily="34" charset="0"/>
                <a:ea typeface="黑体" panose="02010609060101010101" pitchFamily="49" charset="-122"/>
              </a:rPr>
              <a:t>（</a:t>
            </a:r>
            <a:r>
              <a:rPr lang="en-US" altLang="zh-CN" sz="1700" b="1" dirty="0" smtClean="0">
                <a:solidFill>
                  <a:srgbClr val="FF0000"/>
                </a:solidFill>
                <a:latin typeface="Franklin Gothic Book" panose="020B0503020102020204" pitchFamily="34" charset="0"/>
                <a:ea typeface="黑体" panose="02010609060101010101" pitchFamily="49" charset="-122"/>
              </a:rPr>
              <a:t>1</a:t>
            </a:r>
            <a:r>
              <a:rPr lang="zh-CN" altLang="en-US" sz="1700" b="1" dirty="0" smtClean="0">
                <a:solidFill>
                  <a:srgbClr val="FF0000"/>
                </a:solidFill>
                <a:latin typeface="Franklin Gothic Book" panose="020B0503020102020204" pitchFamily="34" charset="0"/>
                <a:ea typeface="黑体" panose="02010609060101010101" pitchFamily="49" charset="-122"/>
              </a:rPr>
              <a:t>）工程</a:t>
            </a:r>
            <a:r>
              <a:rPr lang="zh-CN" altLang="en-US" sz="1700" b="1" dirty="0">
                <a:solidFill>
                  <a:srgbClr val="FF0000"/>
                </a:solidFill>
                <a:latin typeface="Franklin Gothic Book" panose="020B0503020102020204" pitchFamily="34" charset="0"/>
                <a:ea typeface="黑体" panose="02010609060101010101" pitchFamily="49" charset="-122"/>
              </a:rPr>
              <a:t>技术视角</a:t>
            </a:r>
            <a:endParaRPr lang="zh-CN" altLang="en-US" sz="1700" dirty="0">
              <a:solidFill>
                <a:srgbClr val="FFFFFF"/>
              </a:solidFill>
              <a:latin typeface="Franklin Gothic Book" panose="020B0503020102020204" pitchFamily="34" charset="0"/>
              <a:ea typeface="黑体" panose="02010609060101010101"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A98E07FC-502D-BC4D-B61E-D8C3F31A1A8D}"/>
              </a:ext>
            </a:extLst>
          </p:cNvPr>
          <p:cNvSpPr>
            <a:spLocks noGrp="1"/>
          </p:cNvSpPr>
          <p:nvPr>
            <p:ph type="body" idx="1"/>
          </p:nvPr>
        </p:nvSpPr>
        <p:spPr>
          <a:xfrm>
            <a:off x="839416" y="947739"/>
            <a:ext cx="10657184" cy="5793629"/>
          </a:xfrm>
        </p:spPr>
        <p:txBody>
          <a:bodyPr>
            <a:normAutofit lnSpcReduction="10000"/>
          </a:bodyPr>
          <a:lstStyle/>
          <a:p>
            <a:pPr>
              <a:lnSpc>
                <a:spcPct val="90000"/>
              </a:lnSpc>
              <a:buFont typeface="Wingdings 2" pitchFamily="2" charset="2"/>
              <a:buNone/>
            </a:pPr>
            <a:r>
              <a:rPr lang="zh-CN" altLang="en-US" b="1" dirty="0">
                <a:solidFill>
                  <a:schemeClr val="accent1">
                    <a:lumMod val="50000"/>
                  </a:schemeClr>
                </a:solidFill>
              </a:rPr>
              <a:t>  </a:t>
            </a:r>
            <a:r>
              <a:rPr lang="zh-CN" altLang="en-US" b="1" dirty="0">
                <a:solidFill>
                  <a:schemeClr val="accent1">
                    <a:lumMod val="50000"/>
                  </a:schemeClr>
                </a:solidFill>
                <a:latin typeface="Microsoft YaHei" panose="020B0503020204020204" pitchFamily="34" charset="-122"/>
                <a:ea typeface="Microsoft YaHei" panose="020B0503020204020204" pitchFamily="34" charset="-122"/>
              </a:rPr>
              <a:t>根据上述新闻：</a:t>
            </a:r>
            <a:endParaRPr lang="en-US" altLang="zh-CN"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en-US" altLang="zh-CN" dirty="0">
                <a:solidFill>
                  <a:schemeClr val="accent1">
                    <a:lumMod val="50000"/>
                  </a:schemeClr>
                </a:solidFill>
                <a:latin typeface="Microsoft YaHei" panose="020B0503020204020204" pitchFamily="34" charset="-122"/>
                <a:ea typeface="Microsoft YaHei" panose="020B0503020204020204" pitchFamily="34" charset="-122"/>
              </a:rPr>
              <a:t>  </a:t>
            </a:r>
            <a:r>
              <a:rPr lang="en-US" altLang="zh-CN" sz="2000" b="1" dirty="0">
                <a:solidFill>
                  <a:schemeClr val="accent1">
                    <a:lumMod val="50000"/>
                  </a:schemeClr>
                </a:solidFill>
                <a:latin typeface="Microsoft YaHei" panose="020B0503020204020204" pitchFamily="34" charset="-122"/>
                <a:ea typeface="Microsoft YaHei" panose="020B0503020204020204" pitchFamily="34" charset="-122"/>
              </a:rPr>
              <a:t>1.</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 提取文中涉及到的港珠澳大桥工程技术问题，并在</a:t>
            </a:r>
            <a:r>
              <a:rPr lang="en-US" altLang="zh-CN" sz="2000" b="1" dirty="0">
                <a:solidFill>
                  <a:schemeClr val="accent1">
                    <a:lumMod val="50000"/>
                  </a:schemeClr>
                </a:solidFill>
                <a:latin typeface="Microsoft YaHei" panose="020B0503020204020204" pitchFamily="34" charset="-122"/>
                <a:ea typeface="Microsoft YaHei" panose="020B0503020204020204" pitchFamily="34" charset="-122"/>
              </a:rPr>
              <a:t>CNKI</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中检索这方面的文献。</a:t>
            </a: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工程技术问题：</a:t>
            </a:r>
            <a:r>
              <a:rPr lang="zh-CN" altLang="en-US" sz="2000" b="1" dirty="0">
                <a:solidFill>
                  <a:srgbClr val="FF0000"/>
                </a:solidFill>
                <a:latin typeface="Microsoft YaHei" panose="020B0503020204020204" pitchFamily="34" charset="-122"/>
                <a:ea typeface="Microsoft YaHei" panose="020B0503020204020204" pitchFamily="34" charset="-122"/>
              </a:rPr>
              <a:t>沉管隧道</a:t>
            </a:r>
            <a:endParaRPr lang="en-US" altLang="zh-CN" sz="2000" b="1" dirty="0">
              <a:solidFill>
                <a:srgbClr val="FF0000"/>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endParaRPr lang="en-US" altLang="zh-CN" sz="2000" b="1" dirty="0">
              <a:solidFill>
                <a:srgbClr val="FF0000"/>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en-US" altLang="zh-CN" sz="2000" dirty="0">
                <a:solidFill>
                  <a:schemeClr val="accent1">
                    <a:lumMod val="50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2">
                    <a:lumMod val="75000"/>
                  </a:schemeClr>
                </a:solidFill>
                <a:latin typeface="Microsoft YaHei" panose="020B0503020204020204" pitchFamily="34" charset="-122"/>
                <a:ea typeface="Microsoft YaHei" panose="020B0503020204020204" pitchFamily="34" charset="-122"/>
              </a:rPr>
              <a:t>关键词（或主题等字段）：港珠澳大桥      沉管隧道</a:t>
            </a:r>
            <a:endParaRPr lang="en-US" altLang="zh-CN" sz="2000" b="1" dirty="0">
              <a:solidFill>
                <a:schemeClr val="accent2">
                  <a:lumMod val="75000"/>
                </a:schemeClr>
              </a:solidFill>
              <a:latin typeface="Microsoft YaHei" panose="020B0503020204020204" pitchFamily="34" charset="-122"/>
              <a:ea typeface="Microsoft YaHei" panose="020B0503020204020204" pitchFamily="34" charset="-122"/>
            </a:endParaRPr>
          </a:p>
          <a:p>
            <a:pPr>
              <a:lnSpc>
                <a:spcPct val="150000"/>
              </a:lnSpc>
              <a:buFont typeface="Wingdings 2" pitchFamily="2" charset="2"/>
              <a:buNone/>
            </a:pPr>
            <a:endParaRPr lang="en-US" altLang="zh-CN" sz="2000"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150000"/>
              </a:lnSpc>
              <a:buFont typeface="Wingdings 2" pitchFamily="2" charset="2"/>
              <a:buNone/>
            </a:pPr>
            <a:r>
              <a:rPr lang="en-US" altLang="zh-CN" sz="2000" b="1" dirty="0">
                <a:solidFill>
                  <a:schemeClr val="accent1">
                    <a:lumMod val="50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 </a:t>
            </a:r>
            <a:r>
              <a:rPr lang="en-US" altLang="zh-CN" sz="2000" b="1" dirty="0">
                <a:solidFill>
                  <a:schemeClr val="accent1">
                    <a:lumMod val="50000"/>
                  </a:schemeClr>
                </a:solidFill>
                <a:latin typeface="Microsoft YaHei" panose="020B0503020204020204" pitchFamily="34" charset="-122"/>
                <a:ea typeface="Microsoft YaHei" panose="020B0503020204020204" pitchFamily="34" charset="-122"/>
              </a:rPr>
              <a:t>2.</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 想扩展了解：关于“沉管隧道” 这一技术的最新、最权威研究动态？机构？学者？基金项目？这一技术的相关主题研究有哪些？</a:t>
            </a: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en-US" altLang="zh-CN" sz="2000" dirty="0">
                <a:solidFill>
                  <a:schemeClr val="accent1">
                    <a:lumMod val="50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2">
                    <a:lumMod val="75000"/>
                  </a:schemeClr>
                </a:solidFill>
                <a:latin typeface="Microsoft YaHei" panose="020B0503020204020204" pitchFamily="34" charset="-122"/>
                <a:ea typeface="Microsoft YaHei" panose="020B0503020204020204" pitchFamily="34" charset="-122"/>
              </a:rPr>
              <a:t>关键词（或主题等字段）：沉管隧道</a:t>
            </a:r>
            <a:endParaRPr lang="en-US" altLang="zh-CN" sz="2000" b="1" dirty="0">
              <a:solidFill>
                <a:schemeClr val="accent2">
                  <a:lumMod val="75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endParaRPr lang="en-US" altLang="zh-CN" sz="2000"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  </a:t>
            </a:r>
            <a:r>
              <a:rPr lang="en-US" altLang="zh-CN" sz="2000" b="1" dirty="0">
                <a:solidFill>
                  <a:schemeClr val="accent1">
                    <a:lumMod val="50000"/>
                  </a:schemeClr>
                </a:solidFill>
                <a:latin typeface="Microsoft YaHei" panose="020B0503020204020204" pitchFamily="34" charset="-122"/>
                <a:ea typeface="Microsoft YaHei" panose="020B0503020204020204" pitchFamily="34" charset="-122"/>
              </a:rPr>
              <a:t>3.</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 了解文中工程设计师（同济大学）的科研领域与科研成果。</a:t>
            </a: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en-US" altLang="zh-CN" sz="2000" dirty="0">
                <a:solidFill>
                  <a:schemeClr val="accent1">
                    <a:lumMod val="50000"/>
                  </a:schemeClr>
                </a:solidFill>
                <a:latin typeface="Microsoft YaHei" panose="020B0503020204020204" pitchFamily="34" charset="-122"/>
                <a:ea typeface="Microsoft YaHei" panose="020B0503020204020204" pitchFamily="34" charset="-122"/>
              </a:rPr>
              <a:t>    </a:t>
            </a: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 </a:t>
            </a:r>
            <a:endParaRPr lang="en-US" altLang="zh-CN" sz="2000"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2">
                    <a:lumMod val="75000"/>
                  </a:schemeClr>
                </a:solidFill>
                <a:latin typeface="Microsoft YaHei" panose="020B0503020204020204" pitchFamily="34" charset="-122"/>
                <a:ea typeface="Microsoft YaHei" panose="020B0503020204020204" pitchFamily="34" charset="-122"/>
              </a:rPr>
              <a:t>作者检索： </a:t>
            </a:r>
            <a:endParaRPr lang="en-US" altLang="zh-CN" sz="2000" b="1" dirty="0">
              <a:solidFill>
                <a:schemeClr val="accent2">
                  <a:lumMod val="75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zh-CN" altLang="en-US" sz="2000" b="1" dirty="0">
                <a:solidFill>
                  <a:schemeClr val="accent2">
                    <a:lumMod val="75000"/>
                  </a:schemeClr>
                </a:solidFill>
                <a:latin typeface="Microsoft YaHei" panose="020B0503020204020204" pitchFamily="34" charset="-122"/>
                <a:ea typeface="Microsoft YaHei" panose="020B0503020204020204" pitchFamily="34" charset="-122"/>
              </a:rPr>
              <a:t>                       徐伟       同济大学</a:t>
            </a:r>
            <a:endParaRPr lang="en-US" altLang="zh-CN" sz="2000" b="1" dirty="0">
              <a:solidFill>
                <a:schemeClr val="accent2">
                  <a:lumMod val="75000"/>
                </a:schemeClr>
              </a:solidFill>
              <a:latin typeface="Microsoft YaHei" panose="020B0503020204020204" pitchFamily="34" charset="-122"/>
              <a:ea typeface="Microsoft YaHei" panose="020B0503020204020204" pitchFamily="34" charset="-122"/>
            </a:endParaRPr>
          </a:p>
          <a:p>
            <a:pPr>
              <a:lnSpc>
                <a:spcPct val="90000"/>
              </a:lnSpc>
              <a:buFont typeface="Wingdings 2" pitchFamily="2" charset="2"/>
              <a:buNone/>
            </a:pPr>
            <a:r>
              <a:rPr lang="en-US" altLang="zh-CN" sz="2000" b="1" dirty="0">
                <a:solidFill>
                  <a:schemeClr val="accent2">
                    <a:lumMod val="75000"/>
                  </a:schemeClr>
                </a:solidFill>
                <a:latin typeface="Microsoft YaHei" panose="020B0503020204020204" pitchFamily="34" charset="-122"/>
                <a:ea typeface="Microsoft YaHei" panose="020B0503020204020204" pitchFamily="34" charset="-122"/>
              </a:rPr>
              <a:t>      </a:t>
            </a:r>
            <a:r>
              <a:rPr lang="zh-CN" altLang="en-US" sz="2000" b="1" dirty="0">
                <a:solidFill>
                  <a:schemeClr val="accent2">
                    <a:lumMod val="75000"/>
                  </a:schemeClr>
                </a:solidFill>
                <a:latin typeface="Microsoft YaHei" panose="020B0503020204020204" pitchFamily="34" charset="-122"/>
                <a:ea typeface="Microsoft YaHei" panose="020B0503020204020204" pitchFamily="34" charset="-122"/>
              </a:rPr>
              <a:t>                 孙钧       同济大学   中国科学院</a:t>
            </a:r>
          </a:p>
          <a:p>
            <a:pPr>
              <a:lnSpc>
                <a:spcPct val="90000"/>
              </a:lnSpc>
              <a:buFont typeface="Wingdings 2" pitchFamily="2" charset="2"/>
              <a:buNone/>
            </a:pPr>
            <a:endParaRPr lang="zh-CN" altLang="en-US" sz="2000" b="1" dirty="0"/>
          </a:p>
        </p:txBody>
      </p:sp>
      <p:pic>
        <p:nvPicPr>
          <p:cNvPr id="4" name="图片 3">
            <a:extLst>
              <a:ext uri="{FF2B5EF4-FFF2-40B4-BE49-F238E27FC236}">
                <a16:creationId xmlns:a16="http://schemas.microsoft.com/office/drawing/2014/main" xmlns="" id="{9E54C1BB-4D20-FC49-BAA0-6D2DB3E7F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
        <p:nvSpPr>
          <p:cNvPr id="5" name="矩形 4">
            <a:extLst>
              <a:ext uri="{FF2B5EF4-FFF2-40B4-BE49-F238E27FC236}">
                <a16:creationId xmlns:a16="http://schemas.microsoft.com/office/drawing/2014/main" xmlns="" id="{D3B6C6F8-D0AF-C044-B63E-117E3C5896E7}"/>
              </a:ext>
            </a:extLst>
          </p:cNvPr>
          <p:cNvSpPr/>
          <p:nvPr/>
        </p:nvSpPr>
        <p:spPr>
          <a:xfrm>
            <a:off x="7896200" y="289473"/>
            <a:ext cx="3890809"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命题案例分析检索</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additive="base">
                                        <p:cTn id="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C6105B9-E3EB-7E4B-A164-E6D735423E83}" type="slidenum">
              <a:rPr lang="zh-CN" altLang="zh-CN" smtClean="0"/>
              <a:pPr/>
              <a:t>14</a:t>
            </a:fld>
            <a:endParaRPr lang="zh-CN" altLang="zh-CN"/>
          </a:p>
        </p:txBody>
      </p:sp>
      <p:pic>
        <p:nvPicPr>
          <p:cNvPr id="5" name="图片 4"/>
          <p:cNvPicPr>
            <a:picLocks noChangeAspect="1"/>
          </p:cNvPicPr>
          <p:nvPr/>
        </p:nvPicPr>
        <p:blipFill>
          <a:blip r:embed="rId2"/>
          <a:stretch>
            <a:fillRect/>
          </a:stretch>
        </p:blipFill>
        <p:spPr>
          <a:xfrm>
            <a:off x="3022392" y="79418"/>
            <a:ext cx="9169608" cy="5585283"/>
          </a:xfrm>
          <a:prstGeom prst="rect">
            <a:avLst/>
          </a:prstGeom>
        </p:spPr>
      </p:pic>
      <p:sp>
        <p:nvSpPr>
          <p:cNvPr id="6" name="圆角矩形标注 5">
            <a:extLst>
              <a:ext uri="{FF2B5EF4-FFF2-40B4-BE49-F238E27FC236}">
                <a16:creationId xmlns:a16="http://schemas.microsoft.com/office/drawing/2014/main" xmlns="" id="{7E67833C-8CB0-B846-8CE7-415AE154ED8B}"/>
              </a:ext>
            </a:extLst>
          </p:cNvPr>
          <p:cNvSpPr/>
          <p:nvPr/>
        </p:nvSpPr>
        <p:spPr>
          <a:xfrm>
            <a:off x="31201" y="1988840"/>
            <a:ext cx="2203177" cy="883220"/>
          </a:xfrm>
          <a:prstGeom prst="wedgeRoundRectCallou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00" b="1" dirty="0" smtClean="0">
                <a:solidFill>
                  <a:srgbClr val="FF0000"/>
                </a:solidFill>
                <a:latin typeface="Franklin Gothic Book" panose="020B0503020102020204" pitchFamily="34" charset="0"/>
                <a:ea typeface="黑体" panose="02010609060101010101" pitchFamily="49" charset="-122"/>
              </a:rPr>
              <a:t>（</a:t>
            </a:r>
            <a:r>
              <a:rPr lang="en-US" altLang="zh-CN" sz="1700" b="1" dirty="0" smtClean="0">
                <a:solidFill>
                  <a:srgbClr val="FF0000"/>
                </a:solidFill>
                <a:latin typeface="Franklin Gothic Book" panose="020B0503020102020204" pitchFamily="34" charset="0"/>
                <a:ea typeface="黑体" panose="02010609060101010101" pitchFamily="49" charset="-122"/>
              </a:rPr>
              <a:t>2</a:t>
            </a:r>
            <a:r>
              <a:rPr lang="zh-CN" altLang="en-US" sz="1700" b="1" dirty="0" smtClean="0">
                <a:solidFill>
                  <a:srgbClr val="FF0000"/>
                </a:solidFill>
                <a:latin typeface="Franklin Gothic Book" panose="020B0503020102020204" pitchFamily="34" charset="0"/>
                <a:ea typeface="黑体" panose="02010609060101010101" pitchFamily="49" charset="-122"/>
              </a:rPr>
              <a:t>）经济视角</a:t>
            </a:r>
            <a:endParaRPr lang="zh-CN" altLang="en-US" sz="1700" dirty="0">
              <a:solidFill>
                <a:srgbClr val="FFFFFF"/>
              </a:solidFill>
              <a:latin typeface="Franklin Gothic Book" panose="020B0503020102020204" pitchFamily="34" charset="0"/>
              <a:ea typeface="黑体" panose="02010609060101010101" pitchFamily="49" charset="-122"/>
            </a:endParaRPr>
          </a:p>
        </p:txBody>
      </p:sp>
      <p:sp>
        <p:nvSpPr>
          <p:cNvPr id="7" name="矩形 6"/>
          <p:cNvSpPr/>
          <p:nvPr/>
        </p:nvSpPr>
        <p:spPr>
          <a:xfrm>
            <a:off x="911424" y="5693802"/>
            <a:ext cx="9289032" cy="1338828"/>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n"/>
            </a:pPr>
            <a:r>
              <a:rPr lang="zh-CN" altLang="en-US" b="1" dirty="0" smtClean="0">
                <a:solidFill>
                  <a:schemeClr val="accent1">
                    <a:lumMod val="75000"/>
                  </a:schemeClr>
                </a:solidFill>
                <a:latin typeface="Microsoft YaHei" panose="020B0503020204020204" pitchFamily="34" charset="-122"/>
                <a:ea typeface="Microsoft YaHei" panose="020B0503020204020204" pitchFamily="34" charset="-122"/>
              </a:rPr>
              <a:t>调研任务：</a:t>
            </a:r>
            <a:endParaRPr lang="en-US" altLang="zh-CN" b="1" dirty="0" smtClean="0">
              <a:solidFill>
                <a:schemeClr val="accent1">
                  <a:lumMod val="75000"/>
                </a:schemeClr>
              </a:solidFill>
              <a:latin typeface="Microsoft YaHei" panose="020B0503020204020204" pitchFamily="34" charset="-122"/>
              <a:ea typeface="Microsoft YaHei" panose="020B0503020204020204" pitchFamily="34" charset="-122"/>
            </a:endParaRPr>
          </a:p>
          <a:p>
            <a:pPr>
              <a:lnSpc>
                <a:spcPct val="150000"/>
              </a:lnSpc>
              <a:spcBef>
                <a:spcPct val="0"/>
              </a:spcBef>
            </a:pPr>
            <a:r>
              <a:rPr lang="en-US" altLang="zh-CN" b="1" dirty="0">
                <a:solidFill>
                  <a:schemeClr val="accent1">
                    <a:lumMod val="75000"/>
                  </a:schemeClr>
                </a:solidFill>
                <a:latin typeface="Microsoft YaHei" panose="020B0503020204020204" pitchFamily="34" charset="-122"/>
                <a:ea typeface="Microsoft YaHei" panose="020B0503020204020204" pitchFamily="34" charset="-122"/>
              </a:rPr>
              <a:t> </a:t>
            </a:r>
            <a:r>
              <a:rPr lang="en-US" altLang="zh-CN" b="1" dirty="0" smtClean="0">
                <a:solidFill>
                  <a:schemeClr val="accent1">
                    <a:lumMod val="75000"/>
                  </a:schemeClr>
                </a:solidFill>
                <a:latin typeface="Microsoft YaHei" panose="020B0503020204020204" pitchFamily="34" charset="-122"/>
                <a:ea typeface="Microsoft YaHei" panose="020B0503020204020204" pitchFamily="34" charset="-122"/>
              </a:rPr>
              <a:t>   </a:t>
            </a:r>
            <a:r>
              <a:rPr lang="zh-CN" altLang="en-US" b="1" dirty="0" smtClean="0">
                <a:solidFill>
                  <a:schemeClr val="accent1">
                    <a:lumMod val="75000"/>
                  </a:schemeClr>
                </a:solidFill>
                <a:latin typeface="Microsoft YaHei" panose="020B0503020204020204" pitchFamily="34" charset="-122"/>
                <a:ea typeface="Microsoft YaHei" panose="020B0503020204020204" pitchFamily="34" charset="-122"/>
              </a:rPr>
              <a:t>利用数值型、文献学术信息源，调研“港珠澳大桥”在助推湾区外贸联动发展的作用</a:t>
            </a:r>
            <a:endParaRPr lang="zh-CN" altLang="en-US" b="1" dirty="0">
              <a:solidFill>
                <a:schemeClr val="accent1">
                  <a:lumMod val="75000"/>
                </a:schemeClr>
              </a:solidFill>
              <a:latin typeface="Microsoft YaHei" panose="020B0503020204020204" pitchFamily="34" charset="-122"/>
              <a:ea typeface="Microsoft YaHei" panose="020B0503020204020204" pitchFamily="34" charset="-122"/>
            </a:endParaRPr>
          </a:p>
          <a:p>
            <a:pPr>
              <a:lnSpc>
                <a:spcPct val="150000"/>
              </a:lnSpc>
              <a:spcBef>
                <a:spcPct val="0"/>
              </a:spcBef>
            </a:pPr>
            <a:r>
              <a:rPr lang="en-US" altLang="zh-CN" b="1" dirty="0">
                <a:solidFill>
                  <a:schemeClr val="accent1">
                    <a:lumMod val="75000"/>
                  </a:schemeClr>
                </a:solidFill>
                <a:latin typeface="Microsoft YaHei" panose="020B0503020204020204" pitchFamily="34" charset="-122"/>
                <a:ea typeface="Microsoft YaHei" panose="020B0503020204020204" pitchFamily="34" charset="-122"/>
              </a:rPr>
              <a:t> </a:t>
            </a:r>
            <a:r>
              <a:rPr lang="en-US" altLang="zh-CN" b="1" dirty="0" smtClean="0">
                <a:solidFill>
                  <a:schemeClr val="accent1">
                    <a:lumMod val="75000"/>
                  </a:schemeClr>
                </a:solidFill>
                <a:latin typeface="Microsoft YaHei" panose="020B0503020204020204" pitchFamily="34" charset="-122"/>
                <a:ea typeface="Microsoft YaHei" panose="020B0503020204020204" pitchFamily="34" charset="-122"/>
              </a:rPr>
              <a:t>   </a:t>
            </a:r>
            <a:endParaRPr lang="en-US" altLang="zh-CN" b="1" dirty="0">
              <a:solidFill>
                <a:schemeClr val="accent1">
                  <a:lumMod val="75000"/>
                </a:schemeClr>
              </a:solidFill>
              <a:latin typeface="Microsoft YaHei" panose="020B0503020204020204" pitchFamily="34" charset="-122"/>
              <a:ea typeface="Microsoft YaHei" panose="020B0503020204020204" pitchFamily="34" charset="-122"/>
            </a:endParaRPr>
          </a:p>
        </p:txBody>
      </p:sp>
      <p:pic>
        <p:nvPicPr>
          <p:cNvPr id="8" name="图片 7">
            <a:extLst>
              <a:ext uri="{FF2B5EF4-FFF2-40B4-BE49-F238E27FC236}">
                <a16:creationId xmlns:a16="http://schemas.microsoft.com/office/drawing/2014/main" xmlns="" id="{9E54C1BB-4D20-FC49-BAA0-6D2DB3E7F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extLst>
      <p:ext uri="{BB962C8B-B14F-4D97-AF65-F5344CB8AC3E}">
        <p14:creationId xmlns:p14="http://schemas.microsoft.com/office/powerpoint/2010/main" val="21477605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xmlns="" id="{20A4A6E9-E2A0-1C4F-9A2D-499E8911E9AE}"/>
              </a:ext>
            </a:extLst>
          </p:cNvPr>
          <p:cNvSpPr>
            <a:spLocks noGrp="1"/>
          </p:cNvSpPr>
          <p:nvPr>
            <p:ph type="body" sz="quarter" idx="1"/>
          </p:nvPr>
        </p:nvSpPr>
        <p:spPr>
          <a:xfrm>
            <a:off x="2999656" y="1372914"/>
            <a:ext cx="8312864" cy="4504358"/>
          </a:xfrm>
        </p:spPr>
        <p:txBody>
          <a:bodyPr>
            <a:normAutofit fontScale="92500" lnSpcReduction="10000"/>
          </a:bodyPr>
          <a:lstStyle/>
          <a:p>
            <a:pPr>
              <a:lnSpc>
                <a:spcPct val="150000"/>
              </a:lnSpc>
              <a:spcBef>
                <a:spcPct val="0"/>
              </a:spcBef>
            </a:pPr>
            <a:r>
              <a:rPr lang="zh-CN" altLang="en-US" sz="3300" b="1" dirty="0" smtClean="0">
                <a:solidFill>
                  <a:schemeClr val="accent1">
                    <a:lumMod val="50000"/>
                  </a:schemeClr>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结合需求</a:t>
            </a:r>
            <a:r>
              <a:rPr lang="zh-CN" altLang="en-US" sz="3300" b="1" dirty="0">
                <a:solidFill>
                  <a:schemeClr val="accent1">
                    <a:lumMod val="50000"/>
                  </a:schemeClr>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确定调研检索目标</a:t>
            </a:r>
            <a:endParaRPr lang="en-US" altLang="zh-CN" sz="3300" b="1" dirty="0">
              <a:solidFill>
                <a:schemeClr val="accent1">
                  <a:lumMod val="50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buFont typeface="Wingdings" pitchFamily="2" charset="2"/>
              <a:buChar char="u"/>
            </a:pPr>
            <a:r>
              <a:rPr lang="zh-CN" altLang="en-US" sz="2600" b="1" dirty="0" smtClean="0">
                <a:solidFill>
                  <a:srgbClr val="FF0000"/>
                </a:solidFill>
                <a:latin typeface="Microsoft YaHei" panose="020B0503020204020204" pitchFamily="34" charset="-122"/>
                <a:ea typeface="Microsoft YaHei" panose="020B0503020204020204" pitchFamily="34" charset="-122"/>
              </a:rPr>
              <a:t>某矿业工程学</a:t>
            </a:r>
            <a:r>
              <a:rPr lang="zh-CN" altLang="en-US" sz="2600" b="1" dirty="0">
                <a:solidFill>
                  <a:srgbClr val="FF0000"/>
                </a:solidFill>
                <a:latin typeface="Microsoft YaHei" panose="020B0503020204020204" pitchFamily="34" charset="-122"/>
                <a:ea typeface="Microsoft YaHei" panose="020B0503020204020204" pitchFamily="34" charset="-122"/>
              </a:rPr>
              <a:t>专业学生</a:t>
            </a:r>
            <a:r>
              <a:rPr lang="zh-CN" altLang="en-US" sz="2600" b="1" dirty="0" smtClean="0">
                <a:solidFill>
                  <a:srgbClr val="FF0000"/>
                </a:solidFill>
                <a:latin typeface="Microsoft YaHei" panose="020B0503020204020204" pitchFamily="34" charset="-122"/>
                <a:ea typeface="Microsoft YaHei" panose="020B0503020204020204" pitchFamily="34" charset="-122"/>
              </a:rPr>
              <a:t>正在为确定考研方向做</a:t>
            </a:r>
            <a:r>
              <a:rPr lang="zh-CN" altLang="en-US" sz="2600" b="1" dirty="0">
                <a:solidFill>
                  <a:srgbClr val="FF0000"/>
                </a:solidFill>
                <a:latin typeface="Microsoft YaHei" panose="020B0503020204020204" pitchFamily="34" charset="-122"/>
                <a:ea typeface="Microsoft YaHei" panose="020B0503020204020204" pitchFamily="34" charset="-122"/>
              </a:rPr>
              <a:t>文献调研</a:t>
            </a:r>
            <a:r>
              <a:rPr lang="zh-CN" altLang="en-US" sz="2400" b="1" dirty="0">
                <a:solidFill>
                  <a:schemeClr val="accent1">
                    <a:lumMod val="75000"/>
                  </a:schemeClr>
                </a:solidFill>
                <a:latin typeface="Microsoft YaHei" panose="020B0503020204020204" pitchFamily="34" charset="-122"/>
                <a:ea typeface="Microsoft YaHei" panose="020B0503020204020204" pitchFamily="34" charset="-122"/>
              </a:rPr>
              <a:t>。</a:t>
            </a:r>
          </a:p>
          <a:p>
            <a:pPr algn="l">
              <a:lnSpc>
                <a:spcPct val="150000"/>
              </a:lnSpc>
              <a:spcBef>
                <a:spcPct val="0"/>
              </a:spcBef>
            </a:pPr>
            <a:r>
              <a:rPr lang="zh-CN" altLang="en-US" sz="2400" b="1" dirty="0">
                <a:solidFill>
                  <a:schemeClr val="accent1">
                    <a:lumMod val="75000"/>
                  </a:schemeClr>
                </a:solidFill>
                <a:latin typeface="Microsoft YaHei" panose="020B0503020204020204" pitchFamily="34" charset="-122"/>
                <a:ea typeface="Microsoft YaHei" panose="020B0503020204020204" pitchFamily="34" charset="-122"/>
              </a:rPr>
              <a:t>（</a:t>
            </a:r>
            <a:r>
              <a:rPr lang="en-US" altLang="zh-CN" sz="2400" b="1" dirty="0">
                <a:solidFill>
                  <a:schemeClr val="accent1">
                    <a:lumMod val="75000"/>
                  </a:schemeClr>
                </a:solidFill>
                <a:latin typeface="Microsoft YaHei" panose="020B0503020204020204" pitchFamily="34" charset="-122"/>
                <a:ea typeface="Microsoft YaHei" panose="020B0503020204020204" pitchFamily="34" charset="-122"/>
              </a:rPr>
              <a:t>1</a:t>
            </a:r>
            <a:r>
              <a:rPr lang="zh-CN" altLang="en-US" sz="2400" b="1" dirty="0">
                <a:solidFill>
                  <a:schemeClr val="accent1">
                    <a:lumMod val="75000"/>
                  </a:schemeClr>
                </a:solidFill>
                <a:latin typeface="Microsoft YaHei" panose="020B0503020204020204" pitchFamily="34" charset="-122"/>
                <a:ea typeface="Microsoft YaHei" panose="020B0503020204020204" pitchFamily="34" charset="-122"/>
              </a:rPr>
              <a:t>）如何通过</a:t>
            </a:r>
            <a:r>
              <a:rPr lang="en" altLang="zh-CN" sz="2400" b="1" dirty="0">
                <a:solidFill>
                  <a:schemeClr val="accent1">
                    <a:lumMod val="75000"/>
                  </a:schemeClr>
                </a:solidFill>
                <a:latin typeface="Microsoft YaHei" panose="020B0503020204020204" pitchFamily="34" charset="-122"/>
                <a:ea typeface="Microsoft YaHei" panose="020B0503020204020204" pitchFamily="34" charset="-122"/>
              </a:rPr>
              <a:t>CNKI </a:t>
            </a:r>
            <a:r>
              <a:rPr lang="zh-CN" altLang="en-US" sz="2400" b="1" dirty="0">
                <a:solidFill>
                  <a:schemeClr val="accent1">
                    <a:lumMod val="75000"/>
                  </a:schemeClr>
                </a:solidFill>
                <a:latin typeface="Microsoft YaHei" panose="020B0503020204020204" pitchFamily="34" charset="-122"/>
                <a:ea typeface="Microsoft YaHei" panose="020B0503020204020204" pitchFamily="34" charset="-122"/>
              </a:rPr>
              <a:t>帮助他了解本学科的相关期刊？</a:t>
            </a:r>
          </a:p>
          <a:p>
            <a:pPr algn="l">
              <a:lnSpc>
                <a:spcPct val="150000"/>
              </a:lnSpc>
              <a:spcBef>
                <a:spcPct val="0"/>
              </a:spcBef>
            </a:pPr>
            <a:r>
              <a:rPr lang="zh-CN" altLang="en-US" sz="2400" b="1" dirty="0">
                <a:solidFill>
                  <a:schemeClr val="accent1">
                    <a:lumMod val="75000"/>
                  </a:schemeClr>
                </a:solidFill>
                <a:latin typeface="Microsoft YaHei" panose="020B0503020204020204" pitchFamily="34" charset="-122"/>
                <a:ea typeface="Microsoft YaHei" panose="020B0503020204020204" pitchFamily="34" charset="-122"/>
              </a:rPr>
              <a:t>（</a:t>
            </a:r>
            <a:r>
              <a:rPr lang="en-US" altLang="zh-CN" sz="2400" b="1" dirty="0">
                <a:solidFill>
                  <a:schemeClr val="accent1">
                    <a:lumMod val="75000"/>
                  </a:schemeClr>
                </a:solidFill>
                <a:latin typeface="Microsoft YaHei" panose="020B0503020204020204" pitchFamily="34" charset="-122"/>
                <a:ea typeface="Microsoft YaHei" panose="020B0503020204020204" pitchFamily="34" charset="-122"/>
              </a:rPr>
              <a:t>2</a:t>
            </a:r>
            <a:r>
              <a:rPr lang="zh-CN" altLang="en-US" sz="2400" b="1" dirty="0">
                <a:solidFill>
                  <a:schemeClr val="accent1">
                    <a:lumMod val="75000"/>
                  </a:schemeClr>
                </a:solidFill>
                <a:latin typeface="Microsoft YaHei" panose="020B0503020204020204" pitchFamily="34" charset="-122"/>
                <a:ea typeface="Microsoft YaHei" panose="020B0503020204020204" pitchFamily="34" charset="-122"/>
              </a:rPr>
              <a:t>）为他推荐该学科影响因子最高的核心期刊</a:t>
            </a:r>
            <a:r>
              <a:rPr lang="zh-CN" altLang="en-US" sz="2400" b="1" dirty="0" smtClean="0">
                <a:solidFill>
                  <a:schemeClr val="accent1">
                    <a:lumMod val="75000"/>
                  </a:schemeClr>
                </a:solidFill>
                <a:latin typeface="Microsoft YaHei" panose="020B0503020204020204" pitchFamily="34" charset="-122"/>
                <a:ea typeface="Microsoft YaHei" panose="020B0503020204020204" pitchFamily="34" charset="-122"/>
              </a:rPr>
              <a:t>？</a:t>
            </a:r>
            <a:endParaRPr lang="en-US" altLang="zh-CN" sz="2400" b="1" dirty="0" smtClean="0">
              <a:solidFill>
                <a:schemeClr val="accent1">
                  <a:lumMod val="75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pPr>
            <a:r>
              <a:rPr lang="zh-CN" altLang="en-US" sz="2400" b="1" dirty="0" smtClean="0">
                <a:solidFill>
                  <a:schemeClr val="accent1">
                    <a:lumMod val="75000"/>
                  </a:schemeClr>
                </a:solidFill>
                <a:latin typeface="Microsoft YaHei" panose="020B0503020204020204" pitchFamily="34" charset="-122"/>
                <a:ea typeface="Microsoft YaHei" panose="020B0503020204020204" pitchFamily="34" charset="-122"/>
              </a:rPr>
              <a:t>（</a:t>
            </a:r>
            <a:r>
              <a:rPr lang="en-US" altLang="zh-CN" sz="2400" b="1" dirty="0" smtClean="0">
                <a:solidFill>
                  <a:schemeClr val="accent1">
                    <a:lumMod val="75000"/>
                  </a:schemeClr>
                </a:solidFill>
                <a:latin typeface="Microsoft YaHei" panose="020B0503020204020204" pitchFamily="34" charset="-122"/>
                <a:ea typeface="Microsoft YaHei" panose="020B0503020204020204" pitchFamily="34" charset="-122"/>
              </a:rPr>
              <a:t>3</a:t>
            </a:r>
            <a:r>
              <a:rPr lang="zh-CN" altLang="en-US" sz="2400" b="1" dirty="0" smtClean="0">
                <a:solidFill>
                  <a:schemeClr val="accent1">
                    <a:lumMod val="75000"/>
                  </a:schemeClr>
                </a:solidFill>
                <a:latin typeface="Microsoft YaHei" panose="020B0503020204020204" pitchFamily="34" charset="-122"/>
                <a:ea typeface="Microsoft YaHei" panose="020B0503020204020204" pitchFamily="34" charset="-122"/>
              </a:rPr>
              <a:t>）为他推荐现有最权威的研究？最新研究动态？领域内最热门主题与热点？</a:t>
            </a:r>
            <a:endParaRPr lang="en-US" altLang="zh-CN" sz="2400" b="1" dirty="0" smtClean="0">
              <a:solidFill>
                <a:schemeClr val="accent1">
                  <a:lumMod val="75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pPr>
            <a:r>
              <a:rPr lang="zh-CN" altLang="en-US" sz="2400" b="1" dirty="0" smtClean="0">
                <a:solidFill>
                  <a:schemeClr val="accent1">
                    <a:lumMod val="75000"/>
                  </a:schemeClr>
                </a:solidFill>
                <a:latin typeface="Microsoft YaHei" panose="020B0503020204020204" pitchFamily="34" charset="-122"/>
                <a:ea typeface="Microsoft YaHei" panose="020B0503020204020204" pitchFamily="34" charset="-122"/>
              </a:rPr>
              <a:t>（</a:t>
            </a:r>
            <a:r>
              <a:rPr lang="en-US" altLang="zh-CN" sz="2400" b="1" dirty="0" smtClean="0">
                <a:solidFill>
                  <a:schemeClr val="accent1">
                    <a:lumMod val="75000"/>
                  </a:schemeClr>
                </a:solidFill>
                <a:latin typeface="Microsoft YaHei" panose="020B0503020204020204" pitchFamily="34" charset="-122"/>
                <a:ea typeface="Microsoft YaHei" panose="020B0503020204020204" pitchFamily="34" charset="-122"/>
              </a:rPr>
              <a:t>4</a:t>
            </a:r>
            <a:r>
              <a:rPr lang="zh-CN" altLang="en-US" sz="2400" b="1" dirty="0" smtClean="0">
                <a:solidFill>
                  <a:schemeClr val="accent1">
                    <a:lumMod val="75000"/>
                  </a:schemeClr>
                </a:solidFill>
                <a:latin typeface="Microsoft YaHei" panose="020B0503020204020204" pitchFamily="34" charset="-122"/>
                <a:ea typeface="Microsoft YaHei" panose="020B0503020204020204" pitchFamily="34" charset="-122"/>
              </a:rPr>
              <a:t>）该学科活跃的研究学者？研究机构等信息</a:t>
            </a:r>
            <a:endParaRPr lang="zh-CN" altLang="en-US" sz="2400" b="1" dirty="0">
              <a:solidFill>
                <a:schemeClr val="accent1">
                  <a:lumMod val="75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pPr>
            <a:endParaRPr lang="zh-CN" altLang="en-US" sz="2000" b="1" dirty="0">
              <a:solidFill>
                <a:schemeClr val="accent1">
                  <a:lumMod val="75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pPr>
            <a:r>
              <a:rPr lang="zh-CN" altLang="en-US" sz="2000" b="1" dirty="0">
                <a:solidFill>
                  <a:schemeClr val="accent2">
                    <a:lumMod val="75000"/>
                  </a:schemeClr>
                </a:solidFill>
                <a:latin typeface="Microsoft YaHei" panose="020B0503020204020204" pitchFamily="34" charset="-122"/>
                <a:ea typeface="Microsoft YaHei" panose="020B0503020204020204" pitchFamily="34" charset="-122"/>
              </a:rPr>
              <a:t>      </a:t>
            </a:r>
          </a:p>
        </p:txBody>
      </p:sp>
      <p:sp>
        <p:nvSpPr>
          <p:cNvPr id="6" name="线形标注 1 5">
            <a:extLst>
              <a:ext uri="{FF2B5EF4-FFF2-40B4-BE49-F238E27FC236}">
                <a16:creationId xmlns:a16="http://schemas.microsoft.com/office/drawing/2014/main" xmlns="" id="{ACDD6546-0CE1-5B47-9BC9-4A68445B8C8E}"/>
              </a:ext>
            </a:extLst>
          </p:cNvPr>
          <p:cNvSpPr/>
          <p:nvPr/>
        </p:nvSpPr>
        <p:spPr>
          <a:xfrm>
            <a:off x="191344" y="1052736"/>
            <a:ext cx="2376264" cy="1880480"/>
          </a:xfrm>
          <a:prstGeom prst="borderCallout1">
            <a:avLst>
              <a:gd name="adj1" fmla="val 49096"/>
              <a:gd name="adj2" fmla="val 100780"/>
              <a:gd name="adj3" fmla="val 55391"/>
              <a:gd name="adj4" fmla="val 122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000" b="1" dirty="0">
                <a:latin typeface="Microsoft YaHei" panose="020B0503020204020204" pitchFamily="34" charset="-122"/>
                <a:ea typeface="Microsoft YaHei" panose="020B0503020204020204" pitchFamily="34" charset="-122"/>
              </a:rPr>
              <a:t>检索</a:t>
            </a:r>
            <a:r>
              <a:rPr kumimoji="1" lang="zh-CN" altLang="en-US" sz="2000" b="1" dirty="0" smtClean="0">
                <a:latin typeface="Microsoft YaHei" panose="020B0503020204020204" pitchFamily="34" charset="-122"/>
                <a:ea typeface="Microsoft YaHei" panose="020B0503020204020204" pitchFamily="34" charset="-122"/>
              </a:rPr>
              <a:t>案例</a:t>
            </a:r>
            <a:r>
              <a:rPr kumimoji="1" lang="en-US" altLang="zh-CN" sz="2000" b="1" dirty="0" smtClean="0">
                <a:latin typeface="Microsoft YaHei" panose="020B0503020204020204" pitchFamily="34" charset="-122"/>
                <a:ea typeface="Microsoft YaHei" panose="020B0503020204020204" pitchFamily="34" charset="-122"/>
              </a:rPr>
              <a:t>2:</a:t>
            </a:r>
            <a:endParaRPr kumimoji="1" lang="en-US" altLang="zh-CN" sz="2000" b="1" dirty="0">
              <a:latin typeface="Microsoft YaHei" panose="020B0503020204020204" pitchFamily="34" charset="-122"/>
              <a:ea typeface="Microsoft YaHei" panose="020B0503020204020204" pitchFamily="34" charset="-122"/>
            </a:endParaRPr>
          </a:p>
          <a:p>
            <a:pPr algn="ctr">
              <a:lnSpc>
                <a:spcPct val="150000"/>
              </a:lnSpc>
            </a:pPr>
            <a:r>
              <a:rPr kumimoji="1" lang="zh-CN" altLang="en-US" sz="2000" b="1" dirty="0" smtClean="0">
                <a:latin typeface="Microsoft YaHei" panose="020B0503020204020204" pitchFamily="34" charset="-122"/>
                <a:ea typeface="Microsoft YaHei" panose="020B0503020204020204" pitchFamily="34" charset="-122"/>
              </a:rPr>
              <a:t>命题检索</a:t>
            </a:r>
            <a:endParaRPr kumimoji="1" lang="zh-CN" altLang="en-US" sz="2000" b="1" dirty="0">
              <a:latin typeface="Microsoft YaHei" panose="020B0503020204020204" pitchFamily="34" charset="-122"/>
              <a:ea typeface="Microsoft YaHei" panose="020B0503020204020204" pitchFamily="34" charset="-122"/>
            </a:endParaRPr>
          </a:p>
        </p:txBody>
      </p:sp>
      <p:pic>
        <p:nvPicPr>
          <p:cNvPr id="7" name="图片 6">
            <a:extLst>
              <a:ext uri="{FF2B5EF4-FFF2-40B4-BE49-F238E27FC236}">
                <a16:creationId xmlns:a16="http://schemas.microsoft.com/office/drawing/2014/main" xmlns="" id="{36AB5ABD-392A-CC4C-9C79-E999F012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
        <p:nvSpPr>
          <p:cNvPr id="8" name="矩形 7">
            <a:extLst>
              <a:ext uri="{FF2B5EF4-FFF2-40B4-BE49-F238E27FC236}">
                <a16:creationId xmlns:a16="http://schemas.microsoft.com/office/drawing/2014/main" xmlns="" id="{2B9C7E08-6842-D84A-8255-CE5567E834B7}"/>
              </a:ext>
            </a:extLst>
          </p:cNvPr>
          <p:cNvSpPr/>
          <p:nvPr/>
        </p:nvSpPr>
        <p:spPr>
          <a:xfrm>
            <a:off x="7824192" y="305483"/>
            <a:ext cx="3416320" cy="646331"/>
          </a:xfrm>
          <a:prstGeom prst="rect">
            <a:avLst/>
          </a:prstGeom>
        </p:spPr>
        <p:txBody>
          <a:bodyPr wrap="none">
            <a:spAutoFit/>
          </a:bodyPr>
          <a:lstStyle/>
          <a:p>
            <a:r>
              <a:rPr lang="zh-CN" altLang="en-US" sz="3600" b="1" dirty="0" smtClean="0">
                <a:solidFill>
                  <a:srgbClr val="0070C0"/>
                </a:solidFill>
                <a:latin typeface="华文隶书" panose="02010800040101010101" pitchFamily="2" charset="-122"/>
                <a:ea typeface="华文隶书" panose="02010800040101010101" pitchFamily="2" charset="-122"/>
              </a:rPr>
              <a:t>初阶：命题检索</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2807531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xmlns="" id="{0DAA4A8B-6257-4B76-9834-07D6E4BCF413}"/>
              </a:ext>
            </a:extLst>
          </p:cNvPr>
          <p:cNvCxnSpPr/>
          <p:nvPr/>
        </p:nvCxnSpPr>
        <p:spPr>
          <a:xfrm>
            <a:off x="5094514" y="2360023"/>
            <a:ext cx="0" cy="249065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标题 4">
            <a:extLst>
              <a:ext uri="{FF2B5EF4-FFF2-40B4-BE49-F238E27FC236}">
                <a16:creationId xmlns:a16="http://schemas.microsoft.com/office/drawing/2014/main" xmlns="" id="{A02B7805-550F-4948-BF6A-9F724B5EEEB9}"/>
              </a:ext>
            </a:extLst>
          </p:cNvPr>
          <p:cNvSpPr>
            <a:spLocks noGrp="1"/>
          </p:cNvSpPr>
          <p:nvPr>
            <p:ph type="title"/>
          </p:nvPr>
        </p:nvSpPr>
        <p:spPr>
          <a:xfrm>
            <a:off x="3939081" y="1992901"/>
            <a:ext cx="8525846" cy="1694169"/>
          </a:xfrm>
        </p:spPr>
        <p:txBody>
          <a:bodyPr>
            <a:normAutofit fontScale="90000"/>
          </a:bodyPr>
          <a:lstStyle/>
          <a:p>
            <a:r>
              <a:rPr lang="zh-CN" altLang="en-US" sz="3600" dirty="0">
                <a:solidFill>
                  <a:srgbClr val="FF0000"/>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
            </a:r>
            <a:br>
              <a:rPr lang="zh-CN" altLang="en-US" sz="3600" dirty="0">
                <a:solidFill>
                  <a:srgbClr val="FF0000"/>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br>
            <a:r>
              <a:rPr lang="en-US" altLang="zh-CN" sz="3600" dirty="0">
                <a:solidFill>
                  <a:srgbClr val="FF0000"/>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t/>
            </a:r>
            <a:br>
              <a:rPr lang="en-US" altLang="zh-CN" sz="3600" dirty="0">
                <a:solidFill>
                  <a:srgbClr val="FF0000"/>
                </a:solidFill>
                <a:effectLst>
                  <a:outerShdw blurRad="38100" dist="38100" dir="2700000" algn="tl">
                    <a:srgbClr val="000000">
                      <a:alpha val="43137"/>
                    </a:srgbClr>
                  </a:outerShdw>
                </a:effectLst>
                <a:latin typeface="STLiti" panose="02010800040101010101" pitchFamily="2" charset="-122"/>
                <a:ea typeface="STLiti" panose="02010800040101010101" pitchFamily="2" charset="-122"/>
              </a:rPr>
            </a:br>
            <a:r>
              <a:rPr lang="en-US" altLang="zh-CN"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
            </a:r>
            <a:br>
              <a:rPr lang="en-US" altLang="zh-CN"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br>
            <a:r>
              <a:rPr lang="en-US" altLang="zh-CN"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
            </a:r>
            <a:br>
              <a:rPr lang="en-US" altLang="zh-CN"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br>
            <a:endParaRPr lang="zh-CN" altLang="en-US"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10" name="文本占位符 5">
            <a:extLst>
              <a:ext uri="{FF2B5EF4-FFF2-40B4-BE49-F238E27FC236}">
                <a16:creationId xmlns:a16="http://schemas.microsoft.com/office/drawing/2014/main" xmlns="" id="{26647414-98B4-4D5B-AD5C-6E149E832485}"/>
              </a:ext>
            </a:extLst>
          </p:cNvPr>
          <p:cNvSpPr>
            <a:spLocks noGrp="1"/>
          </p:cNvSpPr>
          <p:nvPr>
            <p:ph type="body" idx="1"/>
          </p:nvPr>
        </p:nvSpPr>
        <p:spPr>
          <a:xfrm>
            <a:off x="5452014" y="3538993"/>
            <a:ext cx="5419185" cy="1015623"/>
          </a:xfrm>
        </p:spPr>
        <p:txBody>
          <a:bodyPr>
            <a:normAutofit/>
          </a:bodyPr>
          <a:lstStyle/>
          <a:p>
            <a:r>
              <a:rPr lang="zh-CN" altLang="en-US" sz="2000" b="1" dirty="0">
                <a:solidFill>
                  <a:schemeClr val="accent6"/>
                </a:solidFill>
                <a:latin typeface="+mn-ea"/>
                <a:ea typeface="+mn-ea"/>
              </a:rPr>
              <a:t> </a:t>
            </a:r>
          </a:p>
        </p:txBody>
      </p:sp>
      <p:pic>
        <p:nvPicPr>
          <p:cNvPr id="6" name="图片 5">
            <a:extLst>
              <a:ext uri="{FF2B5EF4-FFF2-40B4-BE49-F238E27FC236}">
                <a16:creationId xmlns:a16="http://schemas.microsoft.com/office/drawing/2014/main" xmlns="" id="{9E4615C5-0320-7C4D-8CD6-5FFDA04FE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21081"/>
            <a:ext cx="3312368" cy="621069"/>
          </a:xfrm>
          <a:prstGeom prst="rect">
            <a:avLst/>
          </a:prstGeom>
        </p:spPr>
      </p:pic>
      <p:sp>
        <p:nvSpPr>
          <p:cNvPr id="4" name="卡片 3">
            <a:extLst>
              <a:ext uri="{FF2B5EF4-FFF2-40B4-BE49-F238E27FC236}">
                <a16:creationId xmlns:a16="http://schemas.microsoft.com/office/drawing/2014/main" xmlns="" id="{F15323B9-70A5-5E41-8FB3-2D1DC081E1E7}"/>
              </a:ext>
            </a:extLst>
          </p:cNvPr>
          <p:cNvSpPr/>
          <p:nvPr/>
        </p:nvSpPr>
        <p:spPr>
          <a:xfrm>
            <a:off x="2855640" y="1628800"/>
            <a:ext cx="8856984" cy="4392488"/>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spcBef>
                <a:spcPct val="0"/>
              </a:spcBef>
              <a:buFont typeface="Wingdings" pitchFamily="2" charset="2"/>
              <a:buChar char="u"/>
            </a:pPr>
            <a:r>
              <a:rPr lang="zh-CN" altLang="en-US" sz="2400" b="1" dirty="0" smtClean="0">
                <a:solidFill>
                  <a:srgbClr val="FFFF00"/>
                </a:solidFill>
                <a:latin typeface="Microsoft YaHei" panose="020B0503020204020204" pitchFamily="34" charset="-122"/>
                <a:ea typeface="Microsoft YaHei" panose="020B0503020204020204" pitchFamily="34" charset="-122"/>
              </a:rPr>
              <a:t>尝试</a:t>
            </a:r>
            <a:r>
              <a:rPr lang="zh-CN" altLang="en-US" sz="2400" b="1" dirty="0">
                <a:solidFill>
                  <a:srgbClr val="FFFF00"/>
                </a:solidFill>
                <a:latin typeface="Microsoft YaHei" panose="020B0503020204020204" pitchFamily="34" charset="-122"/>
                <a:ea typeface="Microsoft YaHei" panose="020B0503020204020204" pitchFamily="34" charset="-122"/>
              </a:rPr>
              <a:t>为你即将面临的毕业论文撰写做文献调研，进而确定</a:t>
            </a:r>
            <a:r>
              <a:rPr lang="zh-CN" altLang="en-US" sz="2400" b="1" dirty="0" smtClean="0">
                <a:solidFill>
                  <a:srgbClr val="FFFF00"/>
                </a:solidFill>
                <a:latin typeface="Microsoft YaHei" panose="020B0503020204020204" pitchFamily="34" charset="-122"/>
                <a:ea typeface="Microsoft YaHei" panose="020B0503020204020204" pitchFamily="34" charset="-122"/>
              </a:rPr>
              <a:t>选题</a:t>
            </a:r>
            <a:endParaRPr lang="zh-CN" altLang="en-US" sz="2000" b="1" dirty="0">
              <a:solidFill>
                <a:srgbClr val="FFFF00"/>
              </a:solidFill>
              <a:latin typeface="Microsoft YaHei" panose="020B0503020204020204" pitchFamily="34" charset="-122"/>
              <a:ea typeface="Microsoft YaHei" panose="020B0503020204020204" pitchFamily="34" charset="-122"/>
            </a:endParaRPr>
          </a:p>
          <a:p>
            <a:pPr>
              <a:lnSpc>
                <a:spcPct val="200000"/>
              </a:lnSpc>
              <a:spcBef>
                <a:spcPct val="0"/>
              </a:spcBef>
            </a:pPr>
            <a:r>
              <a:rPr lang="en-US" altLang="zh-CN" sz="2000" b="1" dirty="0">
                <a:solidFill>
                  <a:srgbClr val="FFFF00"/>
                </a:solidFill>
                <a:latin typeface="Microsoft YaHei" panose="020B0503020204020204" pitchFamily="34" charset="-122"/>
                <a:ea typeface="Microsoft YaHei" panose="020B0503020204020204" pitchFamily="34" charset="-122"/>
              </a:rPr>
              <a:t>    </a:t>
            </a:r>
            <a:r>
              <a:rPr lang="en-US" altLang="zh-CN" sz="2000" b="1" dirty="0" smtClean="0">
                <a:solidFill>
                  <a:srgbClr val="FFFF00"/>
                </a:solidFill>
                <a:latin typeface="Microsoft YaHei" panose="020B0503020204020204" pitchFamily="34" charset="-122"/>
                <a:ea typeface="Microsoft YaHei" panose="020B0503020204020204" pitchFamily="34" charset="-122"/>
              </a:rPr>
              <a:t>   </a:t>
            </a:r>
            <a:r>
              <a:rPr lang="zh-CN" altLang="en-US" sz="2000" b="1" dirty="0" smtClean="0">
                <a:solidFill>
                  <a:schemeClr val="bg1"/>
                </a:solidFill>
                <a:latin typeface="Microsoft YaHei" panose="020B0503020204020204" pitchFamily="34" charset="-122"/>
                <a:ea typeface="Microsoft YaHei" panose="020B0503020204020204" pitchFamily="34" charset="-122"/>
              </a:rPr>
              <a:t>根据信息检索课所有知识，利用</a:t>
            </a:r>
            <a:r>
              <a:rPr lang="zh-CN" altLang="en-US" sz="2000" b="1" dirty="0">
                <a:solidFill>
                  <a:schemeClr val="bg1"/>
                </a:solidFill>
                <a:latin typeface="Microsoft YaHei" panose="020B0503020204020204" pitchFamily="34" charset="-122"/>
                <a:ea typeface="Microsoft YaHei" panose="020B0503020204020204" pitchFamily="34" charset="-122"/>
              </a:rPr>
              <a:t>学术专业</a:t>
            </a:r>
            <a:r>
              <a:rPr lang="zh-CN" altLang="en-US" sz="2000" b="1" dirty="0" smtClean="0">
                <a:solidFill>
                  <a:schemeClr val="bg1"/>
                </a:solidFill>
                <a:latin typeface="Microsoft YaHei" panose="020B0503020204020204" pitchFamily="34" charset="-122"/>
                <a:ea typeface="Microsoft YaHei" panose="020B0503020204020204" pitchFamily="34" charset="-122"/>
              </a:rPr>
              <a:t>数据库及优秀学术</a:t>
            </a:r>
            <a:r>
              <a:rPr lang="zh-CN" altLang="en-US" sz="2000" b="1" dirty="0">
                <a:solidFill>
                  <a:schemeClr val="bg1"/>
                </a:solidFill>
                <a:latin typeface="Microsoft YaHei" panose="020B0503020204020204" pitchFamily="34" charset="-122"/>
                <a:ea typeface="Microsoft YaHei" panose="020B0503020204020204" pitchFamily="34" charset="-122"/>
              </a:rPr>
              <a:t>网络资源，从你的学科专业发出，结合研究领域的主题、热点，与自身兴趣，为确定选题进行文献调研</a:t>
            </a:r>
            <a:r>
              <a:rPr lang="zh-CN" altLang="en-US" sz="2000" b="1" dirty="0" smtClean="0">
                <a:solidFill>
                  <a:schemeClr val="bg1"/>
                </a:solidFill>
                <a:latin typeface="Microsoft YaHei" panose="020B0503020204020204" pitchFamily="34" charset="-122"/>
                <a:ea typeface="Microsoft YaHei" panose="020B0503020204020204" pitchFamily="34" charset="-122"/>
              </a:rPr>
              <a:t>。</a:t>
            </a:r>
            <a:endParaRPr lang="en-US" altLang="zh-CN" sz="2000" b="1" dirty="0" smtClean="0">
              <a:solidFill>
                <a:schemeClr val="bg1"/>
              </a:solidFill>
              <a:latin typeface="Microsoft YaHei" panose="020B0503020204020204" pitchFamily="34" charset="-122"/>
              <a:ea typeface="Microsoft YaHei" panose="020B0503020204020204" pitchFamily="34" charset="-122"/>
            </a:endParaRPr>
          </a:p>
          <a:p>
            <a:pPr>
              <a:lnSpc>
                <a:spcPct val="150000"/>
              </a:lnSpc>
              <a:spcBef>
                <a:spcPct val="0"/>
              </a:spcBef>
            </a:pPr>
            <a:r>
              <a:rPr lang="zh-CN" altLang="en-US" sz="2000" b="1" dirty="0" smtClean="0">
                <a:solidFill>
                  <a:schemeClr val="accent2">
                    <a:lumMod val="75000"/>
                  </a:schemeClr>
                </a:solidFill>
                <a:latin typeface="Microsoft YaHei" panose="020B0503020204020204" pitchFamily="34" charset="-122"/>
                <a:ea typeface="Microsoft YaHei" panose="020B0503020204020204" pitchFamily="34" charset="-122"/>
              </a:rPr>
              <a:t>      </a:t>
            </a:r>
            <a:endParaRPr lang="zh-CN" altLang="en-US" sz="2000" b="1" dirty="0">
              <a:solidFill>
                <a:schemeClr val="accent2">
                  <a:lumMod val="75000"/>
                </a:schemeClr>
              </a:solidFill>
              <a:latin typeface="Microsoft YaHei" panose="020B0503020204020204" pitchFamily="34" charset="-122"/>
              <a:ea typeface="Microsoft YaHei" panose="020B0503020204020204" pitchFamily="34" charset="-122"/>
            </a:endParaRPr>
          </a:p>
        </p:txBody>
      </p:sp>
      <p:sp>
        <p:nvSpPr>
          <p:cNvPr id="9" name="线形标注 1 8">
            <a:extLst>
              <a:ext uri="{FF2B5EF4-FFF2-40B4-BE49-F238E27FC236}">
                <a16:creationId xmlns:a16="http://schemas.microsoft.com/office/drawing/2014/main" xmlns="" id="{ACDD6546-0CE1-5B47-9BC9-4A68445B8C8E}"/>
              </a:ext>
            </a:extLst>
          </p:cNvPr>
          <p:cNvSpPr/>
          <p:nvPr/>
        </p:nvSpPr>
        <p:spPr>
          <a:xfrm>
            <a:off x="191344" y="1052736"/>
            <a:ext cx="2376264" cy="1880480"/>
          </a:xfrm>
          <a:prstGeom prst="borderCallout1">
            <a:avLst>
              <a:gd name="adj1" fmla="val 49096"/>
              <a:gd name="adj2" fmla="val 100780"/>
              <a:gd name="adj3" fmla="val 55391"/>
              <a:gd name="adj4" fmla="val 122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000" b="1" dirty="0">
                <a:latin typeface="Microsoft YaHei" panose="020B0503020204020204" pitchFamily="34" charset="-122"/>
                <a:ea typeface="Microsoft YaHei" panose="020B0503020204020204" pitchFamily="34" charset="-122"/>
              </a:rPr>
              <a:t>检索</a:t>
            </a:r>
            <a:r>
              <a:rPr kumimoji="1" lang="zh-CN" altLang="en-US" sz="2000" b="1" dirty="0" smtClean="0">
                <a:latin typeface="Microsoft YaHei" panose="020B0503020204020204" pitchFamily="34" charset="-122"/>
                <a:ea typeface="Microsoft YaHei" panose="020B0503020204020204" pitchFamily="34" charset="-122"/>
              </a:rPr>
              <a:t>案例</a:t>
            </a:r>
            <a:r>
              <a:rPr kumimoji="1" lang="en-US" altLang="zh-CN" sz="2000" b="1" dirty="0" smtClean="0">
                <a:latin typeface="Microsoft YaHei" panose="020B0503020204020204" pitchFamily="34" charset="-122"/>
                <a:ea typeface="Microsoft YaHei" panose="020B0503020204020204" pitchFamily="34" charset="-122"/>
              </a:rPr>
              <a:t>3:</a:t>
            </a:r>
            <a:endParaRPr kumimoji="1" lang="en-US" altLang="zh-CN" sz="2000" b="1" dirty="0">
              <a:latin typeface="Microsoft YaHei" panose="020B0503020204020204" pitchFamily="34" charset="-122"/>
              <a:ea typeface="Microsoft YaHei" panose="020B0503020204020204" pitchFamily="34" charset="-122"/>
            </a:endParaRPr>
          </a:p>
          <a:p>
            <a:pPr algn="ctr">
              <a:lnSpc>
                <a:spcPct val="150000"/>
              </a:lnSpc>
            </a:pPr>
            <a:r>
              <a:rPr kumimoji="1" lang="zh-CN" altLang="en-US" sz="2000" b="1" dirty="0" smtClean="0">
                <a:latin typeface="Microsoft YaHei" panose="020B0503020204020204" pitchFamily="34" charset="-122"/>
                <a:ea typeface="Microsoft YaHei" panose="020B0503020204020204" pitchFamily="34" charset="-122"/>
              </a:rPr>
              <a:t>自定义检索</a:t>
            </a:r>
            <a:endParaRPr kumimoji="1" lang="zh-CN" altLang="en-US" sz="2000" b="1" dirty="0">
              <a:latin typeface="Microsoft YaHei" panose="020B0503020204020204" pitchFamily="34" charset="-122"/>
              <a:ea typeface="Microsoft YaHei" panose="020B0503020204020204" pitchFamily="34" charset="-122"/>
            </a:endParaRPr>
          </a:p>
        </p:txBody>
      </p:sp>
      <p:sp>
        <p:nvSpPr>
          <p:cNvPr id="11" name="矩形 10">
            <a:extLst>
              <a:ext uri="{FF2B5EF4-FFF2-40B4-BE49-F238E27FC236}">
                <a16:creationId xmlns:a16="http://schemas.microsoft.com/office/drawing/2014/main" xmlns="" id="{2B9C7E08-6842-D84A-8255-CE5567E834B7}"/>
              </a:ext>
            </a:extLst>
          </p:cNvPr>
          <p:cNvSpPr/>
          <p:nvPr/>
        </p:nvSpPr>
        <p:spPr>
          <a:xfrm>
            <a:off x="6960096" y="188640"/>
            <a:ext cx="4801314"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中</a:t>
            </a:r>
            <a:r>
              <a:rPr lang="zh-CN" altLang="en-US" sz="3600" b="1" dirty="0" smtClean="0">
                <a:solidFill>
                  <a:srgbClr val="0070C0"/>
                </a:solidFill>
                <a:latin typeface="华文隶书" panose="02010800040101010101" pitchFamily="2" charset="-122"/>
                <a:ea typeface="华文隶书" panose="02010800040101010101" pitchFamily="2" charset="-122"/>
              </a:rPr>
              <a:t>阶：自定义</a:t>
            </a:r>
            <a:r>
              <a:rPr lang="zh-CN" altLang="en-US" sz="3600" b="1" dirty="0">
                <a:solidFill>
                  <a:srgbClr val="0070C0"/>
                </a:solidFill>
                <a:latin typeface="华文隶书" panose="02010800040101010101" pitchFamily="2" charset="-122"/>
                <a:ea typeface="华文隶书" panose="02010800040101010101" pitchFamily="2" charset="-122"/>
              </a:rPr>
              <a:t>分析检索</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2437995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xmlns="" id="{20A4A6E9-E2A0-1C4F-9A2D-499E8911E9AE}"/>
              </a:ext>
            </a:extLst>
          </p:cNvPr>
          <p:cNvSpPr>
            <a:spLocks noGrp="1"/>
          </p:cNvSpPr>
          <p:nvPr>
            <p:ph type="body" sz="quarter" idx="1"/>
          </p:nvPr>
        </p:nvSpPr>
        <p:spPr>
          <a:xfrm>
            <a:off x="2944490" y="1628800"/>
            <a:ext cx="8816920" cy="4504358"/>
          </a:xfrm>
        </p:spPr>
        <p:txBody>
          <a:bodyPr>
            <a:normAutofit/>
          </a:bodyPr>
          <a:lstStyle/>
          <a:p>
            <a:pPr>
              <a:lnSpc>
                <a:spcPct val="150000"/>
              </a:lnSpc>
              <a:spcBef>
                <a:spcPct val="0"/>
              </a:spcBef>
            </a:pPr>
            <a:r>
              <a:rPr lang="zh-CN" altLang="en-US" sz="3300" b="1" dirty="0" smtClean="0">
                <a:solidFill>
                  <a:schemeClr val="accent1">
                    <a:lumMod val="50000"/>
                  </a:schemeClr>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结合需求</a:t>
            </a:r>
            <a:r>
              <a:rPr lang="zh-CN" altLang="en-US" sz="3300" b="1" dirty="0">
                <a:solidFill>
                  <a:schemeClr val="accent1">
                    <a:lumMod val="50000"/>
                  </a:schemeClr>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确定调研检索</a:t>
            </a:r>
            <a:r>
              <a:rPr lang="zh-CN" altLang="en-US" sz="3300" b="1" dirty="0" smtClean="0">
                <a:solidFill>
                  <a:schemeClr val="accent1">
                    <a:lumMod val="50000"/>
                  </a:schemeClr>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目标</a:t>
            </a:r>
            <a:endParaRPr lang="en-US" altLang="zh-CN" sz="3300" b="1" dirty="0">
              <a:solidFill>
                <a:schemeClr val="accent1">
                  <a:lumMod val="50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buFont typeface="Wingdings" pitchFamily="2" charset="2"/>
              <a:buChar char="u"/>
            </a:pPr>
            <a:r>
              <a:rPr lang="zh-CN" altLang="zh-CN" sz="2400" b="1" dirty="0" smtClean="0">
                <a:solidFill>
                  <a:srgbClr val="FF0000"/>
                </a:solidFill>
              </a:rPr>
              <a:t> </a:t>
            </a:r>
            <a:r>
              <a:rPr lang="zh-CN" altLang="en-US" sz="2400" b="1" dirty="0" smtClean="0">
                <a:solidFill>
                  <a:srgbClr val="FF0000"/>
                </a:solidFill>
              </a:rPr>
              <a:t>分析 </a:t>
            </a:r>
            <a:r>
              <a:rPr lang="zh-CN" altLang="zh-CN" sz="2400" b="1" dirty="0" smtClean="0">
                <a:solidFill>
                  <a:srgbClr val="FF0000"/>
                </a:solidFill>
              </a:rPr>
              <a:t>“科技冬奥”</a:t>
            </a:r>
            <a:r>
              <a:rPr lang="en-US" altLang="zh-CN" sz="2400" b="1" dirty="0" smtClean="0">
                <a:solidFill>
                  <a:srgbClr val="FF0000"/>
                </a:solidFill>
              </a:rPr>
              <a:t> </a:t>
            </a:r>
            <a:r>
              <a:rPr lang="zh-CN" altLang="zh-CN" sz="2400" b="1" dirty="0" smtClean="0">
                <a:solidFill>
                  <a:srgbClr val="FF0000"/>
                </a:solidFill>
              </a:rPr>
              <a:t>背景材料</a:t>
            </a:r>
            <a:r>
              <a:rPr lang="zh-CN" altLang="en-US" sz="2400" b="1" dirty="0" smtClean="0">
                <a:solidFill>
                  <a:srgbClr val="FF0000"/>
                </a:solidFill>
              </a:rPr>
              <a:t>（详见案例材料）</a:t>
            </a:r>
            <a:r>
              <a:rPr lang="zh-CN" altLang="zh-CN" sz="2400" b="1" dirty="0" smtClean="0">
                <a:solidFill>
                  <a:srgbClr val="FF0000"/>
                </a:solidFill>
              </a:rPr>
              <a:t>，</a:t>
            </a:r>
            <a:r>
              <a:rPr lang="zh-CN" altLang="en-US" sz="2400" b="1" dirty="0" smtClean="0">
                <a:solidFill>
                  <a:srgbClr val="FF0000"/>
                </a:solidFill>
              </a:rPr>
              <a:t>依据提炼的核心概念，自拟选题；利用“信息检索”课所学知识，</a:t>
            </a:r>
            <a:r>
              <a:rPr lang="zh-CN" altLang="zh-CN" sz="2400" b="1" dirty="0" smtClean="0">
                <a:solidFill>
                  <a:srgbClr val="FF0000"/>
                </a:solidFill>
              </a:rPr>
              <a:t>检索</a:t>
            </a:r>
            <a:r>
              <a:rPr lang="zh-CN" altLang="en-US" sz="2400" b="1" dirty="0" smtClean="0">
                <a:solidFill>
                  <a:srgbClr val="FF0000"/>
                </a:solidFill>
              </a:rPr>
              <a:t>相关的权威信息源，</a:t>
            </a:r>
            <a:r>
              <a:rPr lang="zh-CN" altLang="zh-CN" sz="2400" b="1" dirty="0" smtClean="0">
                <a:solidFill>
                  <a:srgbClr val="FF0000"/>
                </a:solidFill>
              </a:rPr>
              <a:t>分析</a:t>
            </a:r>
            <a:r>
              <a:rPr lang="zh-CN" altLang="en-US" sz="2400" b="1" dirty="0" smtClean="0">
                <a:solidFill>
                  <a:srgbClr val="FF0000"/>
                </a:solidFill>
              </a:rPr>
              <a:t>选题</a:t>
            </a:r>
            <a:r>
              <a:rPr lang="zh-CN" altLang="zh-CN" sz="2400" b="1" dirty="0" smtClean="0">
                <a:solidFill>
                  <a:srgbClr val="FF0000"/>
                </a:solidFill>
              </a:rPr>
              <a:t>信息</a:t>
            </a:r>
            <a:r>
              <a:rPr lang="zh-CN" altLang="en-US" sz="2400" b="1" dirty="0" smtClean="0">
                <a:solidFill>
                  <a:srgbClr val="FF0000"/>
                </a:solidFill>
              </a:rPr>
              <a:t>。</a:t>
            </a:r>
            <a:endParaRPr lang="en-US" altLang="zh-CN" sz="2400" b="1" dirty="0" smtClean="0">
              <a:solidFill>
                <a:srgbClr val="FF0000"/>
              </a:solidFill>
            </a:endParaRPr>
          </a:p>
          <a:p>
            <a:pPr algn="l">
              <a:lnSpc>
                <a:spcPct val="150000"/>
              </a:lnSpc>
              <a:spcBef>
                <a:spcPct val="0"/>
              </a:spcBef>
            </a:pPr>
            <a:endParaRPr lang="zh-CN" altLang="en-US" sz="2000" b="1" dirty="0">
              <a:solidFill>
                <a:srgbClr val="FF0000"/>
              </a:solidFill>
              <a:latin typeface="Microsoft YaHei" panose="020B0503020204020204" pitchFamily="34" charset="-122"/>
              <a:ea typeface="Microsoft YaHei" panose="020B0503020204020204" pitchFamily="34" charset="-122"/>
            </a:endParaRPr>
          </a:p>
          <a:p>
            <a:pPr algn="l">
              <a:lnSpc>
                <a:spcPct val="150000"/>
              </a:lnSpc>
              <a:spcBef>
                <a:spcPct val="0"/>
              </a:spcBef>
              <a:buFont typeface="Wingdings" pitchFamily="2" charset="2"/>
              <a:buChar char="u"/>
            </a:pPr>
            <a:r>
              <a:rPr lang="zh-CN" altLang="en-US" sz="2800" b="1" dirty="0" smtClean="0">
                <a:solidFill>
                  <a:schemeClr val="accent2">
                    <a:lumMod val="75000"/>
                  </a:schemeClr>
                </a:solidFill>
                <a:latin typeface="Microsoft YaHei" panose="020B0503020204020204" pitchFamily="34" charset="-122"/>
                <a:ea typeface="Microsoft YaHei" panose="020B0503020204020204" pitchFamily="34" charset="-122"/>
              </a:rPr>
              <a:t>本科生组分析题：“大学生就业”主题检索、分析</a:t>
            </a:r>
            <a:endParaRPr lang="en-US" altLang="zh-CN" sz="2800" b="1" dirty="0" smtClean="0">
              <a:solidFill>
                <a:schemeClr val="accent2">
                  <a:lumMod val="75000"/>
                </a:schemeClr>
              </a:solidFill>
              <a:latin typeface="Microsoft YaHei" panose="020B0503020204020204" pitchFamily="34" charset="-122"/>
              <a:ea typeface="Microsoft YaHei" panose="020B0503020204020204" pitchFamily="34" charset="-122"/>
            </a:endParaRPr>
          </a:p>
          <a:p>
            <a:pPr algn="l">
              <a:lnSpc>
                <a:spcPct val="150000"/>
              </a:lnSpc>
              <a:spcBef>
                <a:spcPct val="0"/>
              </a:spcBef>
              <a:buFont typeface="Wingdings" pitchFamily="2" charset="2"/>
              <a:buChar char="u"/>
            </a:pPr>
            <a:r>
              <a:rPr lang="zh-CN" altLang="en-US" sz="2600" b="1" dirty="0">
                <a:solidFill>
                  <a:schemeClr val="accent2">
                    <a:lumMod val="75000"/>
                  </a:schemeClr>
                </a:solidFill>
                <a:latin typeface="Microsoft YaHei" panose="020B0503020204020204" pitchFamily="34" charset="-122"/>
                <a:ea typeface="Microsoft YaHei" panose="020B0503020204020204" pitchFamily="34" charset="-122"/>
              </a:rPr>
              <a:t>研究</a:t>
            </a:r>
            <a:r>
              <a:rPr lang="zh-CN" altLang="en-US" sz="2600" b="1" dirty="0" smtClean="0">
                <a:solidFill>
                  <a:schemeClr val="accent2">
                    <a:lumMod val="75000"/>
                  </a:schemeClr>
                </a:solidFill>
                <a:latin typeface="Microsoft YaHei" panose="020B0503020204020204" pitchFamily="34" charset="-122"/>
                <a:ea typeface="Microsoft YaHei" panose="020B0503020204020204" pitchFamily="34" charset="-122"/>
              </a:rPr>
              <a:t>生</a:t>
            </a:r>
            <a:r>
              <a:rPr lang="zh-CN" altLang="en-US" sz="2600" b="1" dirty="0">
                <a:solidFill>
                  <a:schemeClr val="accent2">
                    <a:lumMod val="75000"/>
                  </a:schemeClr>
                </a:solidFill>
                <a:latin typeface="Microsoft YaHei" panose="020B0503020204020204" pitchFamily="34" charset="-122"/>
                <a:ea typeface="Microsoft YaHei" panose="020B0503020204020204" pitchFamily="34" charset="-122"/>
              </a:rPr>
              <a:t>组分析题：</a:t>
            </a:r>
            <a:r>
              <a:rPr lang="zh-CN" altLang="en-US" sz="2600" b="1" dirty="0" smtClean="0">
                <a:solidFill>
                  <a:schemeClr val="accent2">
                    <a:lumMod val="75000"/>
                  </a:schemeClr>
                </a:solidFill>
                <a:latin typeface="Microsoft YaHei" panose="020B0503020204020204" pitchFamily="34" charset="-122"/>
                <a:ea typeface="Microsoft YaHei" panose="020B0503020204020204" pitchFamily="34" charset="-122"/>
              </a:rPr>
              <a:t>“互联网金融”</a:t>
            </a:r>
            <a:r>
              <a:rPr lang="zh-CN" altLang="en-US" sz="2600" b="1" dirty="0">
                <a:solidFill>
                  <a:schemeClr val="accent2">
                    <a:lumMod val="75000"/>
                  </a:schemeClr>
                </a:solidFill>
                <a:latin typeface="Microsoft YaHei" panose="020B0503020204020204" pitchFamily="34" charset="-122"/>
                <a:ea typeface="Microsoft YaHei" panose="020B0503020204020204" pitchFamily="34" charset="-122"/>
              </a:rPr>
              <a:t>主题检索、分析</a:t>
            </a:r>
            <a:endParaRPr lang="zh-CN" altLang="en-US" sz="3000" b="1" dirty="0">
              <a:solidFill>
                <a:schemeClr val="accent2">
                  <a:lumMod val="75000"/>
                </a:schemeClr>
              </a:solidFill>
            </a:endParaRPr>
          </a:p>
          <a:p>
            <a:pPr algn="l">
              <a:lnSpc>
                <a:spcPct val="150000"/>
              </a:lnSpc>
              <a:spcBef>
                <a:spcPct val="0"/>
              </a:spcBef>
            </a:pPr>
            <a:endParaRPr lang="zh-CN" altLang="en-US" sz="3200" b="1" dirty="0">
              <a:solidFill>
                <a:schemeClr val="accent2">
                  <a:lumMod val="75000"/>
                </a:schemeClr>
              </a:solidFill>
            </a:endParaRPr>
          </a:p>
        </p:txBody>
      </p:sp>
      <p:sp>
        <p:nvSpPr>
          <p:cNvPr id="6" name="线形标注 1 5">
            <a:extLst>
              <a:ext uri="{FF2B5EF4-FFF2-40B4-BE49-F238E27FC236}">
                <a16:creationId xmlns:a16="http://schemas.microsoft.com/office/drawing/2014/main" xmlns="" id="{ACDD6546-0CE1-5B47-9BC9-4A68445B8C8E}"/>
              </a:ext>
            </a:extLst>
          </p:cNvPr>
          <p:cNvSpPr/>
          <p:nvPr/>
        </p:nvSpPr>
        <p:spPr>
          <a:xfrm>
            <a:off x="191344" y="1052736"/>
            <a:ext cx="2376264" cy="1880480"/>
          </a:xfrm>
          <a:prstGeom prst="borderCallout1">
            <a:avLst>
              <a:gd name="adj1" fmla="val 49096"/>
              <a:gd name="adj2" fmla="val 100780"/>
              <a:gd name="adj3" fmla="val 55391"/>
              <a:gd name="adj4" fmla="val 122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000" b="1" dirty="0">
                <a:latin typeface="Microsoft YaHei" panose="020B0503020204020204" pitchFamily="34" charset="-122"/>
                <a:ea typeface="Microsoft YaHei" panose="020B0503020204020204" pitchFamily="34" charset="-122"/>
              </a:rPr>
              <a:t>检索</a:t>
            </a:r>
            <a:r>
              <a:rPr kumimoji="1" lang="zh-CN" altLang="en-US" sz="2000" b="1" dirty="0" smtClean="0">
                <a:latin typeface="Microsoft YaHei" panose="020B0503020204020204" pitchFamily="34" charset="-122"/>
                <a:ea typeface="Microsoft YaHei" panose="020B0503020204020204" pitchFamily="34" charset="-122"/>
              </a:rPr>
              <a:t>案例</a:t>
            </a:r>
            <a:r>
              <a:rPr kumimoji="1" lang="en-US" altLang="zh-CN" sz="2000" b="1" dirty="0">
                <a:latin typeface="Microsoft YaHei" panose="020B0503020204020204" pitchFamily="34" charset="-122"/>
                <a:ea typeface="Microsoft YaHei" panose="020B0503020204020204" pitchFamily="34" charset="-122"/>
              </a:rPr>
              <a:t>4</a:t>
            </a:r>
            <a:r>
              <a:rPr kumimoji="1" lang="en-US" altLang="zh-CN" sz="2000" b="1" dirty="0" smtClean="0">
                <a:latin typeface="Microsoft YaHei" panose="020B0503020204020204" pitchFamily="34" charset="-122"/>
                <a:ea typeface="Microsoft YaHei" panose="020B0503020204020204" pitchFamily="34" charset="-122"/>
              </a:rPr>
              <a:t>:</a:t>
            </a:r>
            <a:endParaRPr kumimoji="1" lang="en-US" altLang="zh-CN" sz="2000" b="1" dirty="0">
              <a:latin typeface="Microsoft YaHei" panose="020B0503020204020204" pitchFamily="34" charset="-122"/>
              <a:ea typeface="Microsoft YaHei" panose="020B0503020204020204" pitchFamily="34" charset="-122"/>
            </a:endParaRPr>
          </a:p>
          <a:p>
            <a:pPr algn="ctr">
              <a:lnSpc>
                <a:spcPct val="150000"/>
              </a:lnSpc>
            </a:pPr>
            <a:r>
              <a:rPr kumimoji="1" lang="zh-CN" altLang="en-US" sz="2000" b="1" dirty="0" smtClean="0">
                <a:latin typeface="Microsoft YaHei" panose="020B0503020204020204" pitchFamily="34" charset="-122"/>
                <a:ea typeface="Microsoft YaHei" panose="020B0503020204020204" pitchFamily="34" charset="-122"/>
              </a:rPr>
              <a:t>选题、检索、分析</a:t>
            </a:r>
            <a:endParaRPr kumimoji="1" lang="zh-CN" altLang="en-US" sz="2000" b="1" dirty="0">
              <a:latin typeface="Microsoft YaHei" panose="020B0503020204020204" pitchFamily="34" charset="-122"/>
              <a:ea typeface="Microsoft YaHei" panose="020B0503020204020204" pitchFamily="34" charset="-122"/>
            </a:endParaRPr>
          </a:p>
        </p:txBody>
      </p:sp>
      <p:pic>
        <p:nvPicPr>
          <p:cNvPr id="7" name="图片 6">
            <a:extLst>
              <a:ext uri="{FF2B5EF4-FFF2-40B4-BE49-F238E27FC236}">
                <a16:creationId xmlns:a16="http://schemas.microsoft.com/office/drawing/2014/main" xmlns="" id="{36AB5ABD-392A-CC4C-9C79-E999F0129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
        <p:nvSpPr>
          <p:cNvPr id="8" name="矩形 7">
            <a:extLst>
              <a:ext uri="{FF2B5EF4-FFF2-40B4-BE49-F238E27FC236}">
                <a16:creationId xmlns:a16="http://schemas.microsoft.com/office/drawing/2014/main" xmlns="" id="{2B9C7E08-6842-D84A-8255-CE5567E834B7}"/>
              </a:ext>
            </a:extLst>
          </p:cNvPr>
          <p:cNvSpPr/>
          <p:nvPr/>
        </p:nvSpPr>
        <p:spPr>
          <a:xfrm>
            <a:off x="6960096" y="188640"/>
            <a:ext cx="4801314" cy="646331"/>
          </a:xfrm>
          <a:prstGeom prst="rect">
            <a:avLst/>
          </a:prstGeom>
        </p:spPr>
        <p:txBody>
          <a:bodyPr wrap="none">
            <a:spAutoFit/>
          </a:bodyPr>
          <a:lstStyle/>
          <a:p>
            <a:r>
              <a:rPr lang="zh-CN" altLang="en-US" sz="3600" b="1" dirty="0" smtClean="0">
                <a:solidFill>
                  <a:srgbClr val="0070C0"/>
                </a:solidFill>
                <a:latin typeface="华文隶书" panose="02010800040101010101" pitchFamily="2" charset="-122"/>
                <a:ea typeface="华文隶书" panose="02010800040101010101" pitchFamily="2" charset="-122"/>
              </a:rPr>
              <a:t>高阶：自定义</a:t>
            </a:r>
            <a:r>
              <a:rPr lang="zh-CN" altLang="en-US" sz="3600" b="1" dirty="0">
                <a:solidFill>
                  <a:srgbClr val="0070C0"/>
                </a:solidFill>
                <a:latin typeface="华文隶书" panose="02010800040101010101" pitchFamily="2" charset="-122"/>
                <a:ea typeface="华文隶书" panose="02010800040101010101" pitchFamily="2" charset="-122"/>
              </a:rPr>
              <a:t>分析检索</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val="9067340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fb470e5-1029-42ce-833c-e9373f9ba9b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a:extLst>
              <a:ext uri="{FF2B5EF4-FFF2-40B4-BE49-F238E27FC236}">
                <a16:creationId xmlns:a16="http://schemas.microsoft.com/office/drawing/2014/main" xmlns="" id="{A642C52E-6E86-4BBE-ACE6-CA73E3718488}"/>
              </a:ext>
            </a:extLst>
          </p:cNvPr>
          <p:cNvGrpSpPr>
            <a:grpSpLocks noChangeAspect="1"/>
          </p:cNvGrpSpPr>
          <p:nvPr>
            <p:custDataLst>
              <p:tags r:id="rId1"/>
            </p:custDataLst>
          </p:nvPr>
        </p:nvGrpSpPr>
        <p:grpSpPr>
          <a:xfrm>
            <a:off x="-930109" y="1051361"/>
            <a:ext cx="12603709" cy="4778319"/>
            <a:chOff x="-930109" y="1051361"/>
            <a:chExt cx="12603709" cy="4778319"/>
          </a:xfrm>
        </p:grpSpPr>
        <p:grpSp>
          <p:nvGrpSpPr>
            <p:cNvPr id="3" name="ïṣľîde">
              <a:extLst>
                <a:ext uri="{FF2B5EF4-FFF2-40B4-BE49-F238E27FC236}">
                  <a16:creationId xmlns:a16="http://schemas.microsoft.com/office/drawing/2014/main" xmlns="" id="{933B65FF-A272-4A69-9A01-92D7C77CF829}"/>
                </a:ext>
              </a:extLst>
            </p:cNvPr>
            <p:cNvGrpSpPr/>
            <p:nvPr/>
          </p:nvGrpSpPr>
          <p:grpSpPr>
            <a:xfrm>
              <a:off x="-930109" y="1051361"/>
              <a:ext cx="2490640" cy="4778319"/>
              <a:chOff x="-930109" y="1051361"/>
              <a:chExt cx="2490640" cy="4778319"/>
            </a:xfrm>
          </p:grpSpPr>
          <p:sp>
            <p:nvSpPr>
              <p:cNvPr id="27" name="îSľïďe">
                <a:extLst>
                  <a:ext uri="{FF2B5EF4-FFF2-40B4-BE49-F238E27FC236}">
                    <a16:creationId xmlns:a16="http://schemas.microsoft.com/office/drawing/2014/main" xmlns="" id="{B19D50FC-1125-4ED9-B7D8-78BCBCE8C008}"/>
                  </a:ext>
                </a:extLst>
              </p:cNvPr>
              <p:cNvSpPr/>
              <p:nvPr/>
            </p:nvSpPr>
            <p:spPr bwMode="auto">
              <a:xfrm rot="13500000">
                <a:off x="-930105" y="3969472"/>
                <a:ext cx="1860208" cy="1860208"/>
              </a:xfrm>
              <a:custGeom>
                <a:avLst/>
                <a:gdLst>
                  <a:gd name="connsiteX0" fmla="*/ 0 w 2304255"/>
                  <a:gd name="connsiteY0" fmla="*/ 0 h 2304255"/>
                  <a:gd name="connsiteX1" fmla="*/ 2304255 w 2304255"/>
                  <a:gd name="connsiteY1" fmla="*/ 2304255 h 2304255"/>
                  <a:gd name="connsiteX2" fmla="*/ 0 w 2304255"/>
                  <a:gd name="connsiteY2" fmla="*/ 2304255 h 2304255"/>
                  <a:gd name="connsiteX3" fmla="*/ 0 w 2304255"/>
                  <a:gd name="connsiteY3" fmla="*/ 0 h 2304255"/>
                </a:gdLst>
                <a:ahLst/>
                <a:cxnLst>
                  <a:cxn ang="0">
                    <a:pos x="connsiteX0" y="connsiteY0"/>
                  </a:cxn>
                  <a:cxn ang="0">
                    <a:pos x="connsiteX1" y="connsiteY1"/>
                  </a:cxn>
                  <a:cxn ang="0">
                    <a:pos x="connsiteX2" y="connsiteY2"/>
                  </a:cxn>
                  <a:cxn ang="0">
                    <a:pos x="connsiteX3" y="connsiteY3"/>
                  </a:cxn>
                </a:cxnLst>
                <a:rect l="l" t="t" r="r" b="b"/>
                <a:pathLst>
                  <a:path w="2304255" h="2304255">
                    <a:moveTo>
                      <a:pt x="0" y="0"/>
                    </a:moveTo>
                    <a:lnTo>
                      <a:pt x="2304255" y="2304255"/>
                    </a:lnTo>
                    <a:lnTo>
                      <a:pt x="0" y="2304255"/>
                    </a:lnTo>
                    <a:lnTo>
                      <a:pt x="0" y="0"/>
                    </a:lnTo>
                    <a:close/>
                  </a:path>
                </a:pathLst>
              </a:custGeom>
              <a:solidFill>
                <a:schemeClr val="accent2"/>
              </a:solidFill>
              <a:ln w="19050">
                <a:noFill/>
                <a:round/>
                <a:headEnd/>
                <a:tailEnd/>
              </a:ln>
            </p:spPr>
            <p:txBody>
              <a:bodyPr anchor="ctr"/>
              <a:lstStyle/>
              <a:p>
                <a:pPr algn="ctr"/>
                <a:endParaRPr/>
              </a:p>
            </p:txBody>
          </p:sp>
          <p:sp>
            <p:nvSpPr>
              <p:cNvPr id="28" name="íṡļîḍe">
                <a:extLst>
                  <a:ext uri="{FF2B5EF4-FFF2-40B4-BE49-F238E27FC236}">
                    <a16:creationId xmlns:a16="http://schemas.microsoft.com/office/drawing/2014/main" xmlns="" id="{9361AAF3-CAD5-4F13-928C-BFE011AA4BDD}"/>
                  </a:ext>
                </a:extLst>
              </p:cNvPr>
              <p:cNvSpPr/>
              <p:nvPr/>
            </p:nvSpPr>
            <p:spPr bwMode="auto">
              <a:xfrm rot="2700000">
                <a:off x="-930109" y="1051361"/>
                <a:ext cx="1860208" cy="1860208"/>
              </a:xfrm>
              <a:custGeom>
                <a:avLst/>
                <a:gdLst>
                  <a:gd name="connsiteX0" fmla="*/ 0 w 1860208"/>
                  <a:gd name="connsiteY0" fmla="*/ 0 h 1860208"/>
                  <a:gd name="connsiteX1" fmla="*/ 1860208 w 1860208"/>
                  <a:gd name="connsiteY1" fmla="*/ 0 h 1860208"/>
                  <a:gd name="connsiteX2" fmla="*/ 1860208 w 1860208"/>
                  <a:gd name="connsiteY2" fmla="*/ 1860208 h 1860208"/>
                </a:gdLst>
                <a:ahLst/>
                <a:cxnLst>
                  <a:cxn ang="0">
                    <a:pos x="connsiteX0" y="connsiteY0"/>
                  </a:cxn>
                  <a:cxn ang="0">
                    <a:pos x="connsiteX1" y="connsiteY1"/>
                  </a:cxn>
                  <a:cxn ang="0">
                    <a:pos x="connsiteX2" y="connsiteY2"/>
                  </a:cxn>
                </a:cxnLst>
                <a:rect l="l" t="t" r="r" b="b"/>
                <a:pathLst>
                  <a:path w="1860208" h="1860208">
                    <a:moveTo>
                      <a:pt x="0" y="0"/>
                    </a:moveTo>
                    <a:lnTo>
                      <a:pt x="1860208" y="0"/>
                    </a:lnTo>
                    <a:lnTo>
                      <a:pt x="1860208" y="1860208"/>
                    </a:lnTo>
                    <a:close/>
                  </a:path>
                </a:pathLst>
              </a:custGeom>
              <a:solidFill>
                <a:schemeClr val="accent1">
                  <a:lumMod val="100000"/>
                </a:schemeClr>
              </a:solidFill>
              <a:ln w="19050">
                <a:noFill/>
                <a:round/>
                <a:headEnd/>
                <a:tailEnd/>
              </a:ln>
            </p:spPr>
            <p:txBody>
              <a:bodyPr wrap="square" anchor="ctr">
                <a:noAutofit/>
              </a:bodyPr>
              <a:lstStyle/>
              <a:p>
                <a:pPr algn="ctr"/>
                <a:endParaRPr/>
              </a:p>
            </p:txBody>
          </p:sp>
          <p:sp>
            <p:nvSpPr>
              <p:cNvPr id="29" name="ïŝ1ïḋe">
                <a:extLst>
                  <a:ext uri="{FF2B5EF4-FFF2-40B4-BE49-F238E27FC236}">
                    <a16:creationId xmlns:a16="http://schemas.microsoft.com/office/drawing/2014/main" xmlns="" id="{97F43942-06F9-42D1-A7B5-43B69347F1AE}"/>
                  </a:ext>
                </a:extLst>
              </p:cNvPr>
              <p:cNvSpPr/>
              <p:nvPr/>
            </p:nvSpPr>
            <p:spPr bwMode="auto">
              <a:xfrm rot="5400000">
                <a:off x="-780266" y="2648735"/>
                <a:ext cx="3121063" cy="1560531"/>
              </a:xfrm>
              <a:custGeom>
                <a:avLst/>
                <a:gdLst>
                  <a:gd name="connsiteX0" fmla="*/ 2367656 w 4735313"/>
                  <a:gd name="connsiteY0" fmla="*/ 0 h 2367656"/>
                  <a:gd name="connsiteX1" fmla="*/ 4735313 w 4735313"/>
                  <a:gd name="connsiteY1" fmla="*/ 2367656 h 2367656"/>
                  <a:gd name="connsiteX2" fmla="*/ 3847062 w 4735313"/>
                  <a:gd name="connsiteY2" fmla="*/ 2367656 h 2367656"/>
                  <a:gd name="connsiteX3" fmla="*/ 2367656 w 4735313"/>
                  <a:gd name="connsiteY3" fmla="*/ 888250 h 2367656"/>
                  <a:gd name="connsiteX4" fmla="*/ 888250 w 4735313"/>
                  <a:gd name="connsiteY4" fmla="*/ 2367656 h 2367656"/>
                  <a:gd name="connsiteX5" fmla="*/ 0 w 4735313"/>
                  <a:gd name="connsiteY5" fmla="*/ 2367656 h 2367656"/>
                  <a:gd name="connsiteX6" fmla="*/ 2367656 w 4735313"/>
                  <a:gd name="connsiteY6" fmla="*/ 0 h 236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13" h="2367656">
                    <a:moveTo>
                      <a:pt x="2367656" y="0"/>
                    </a:moveTo>
                    <a:lnTo>
                      <a:pt x="4735313" y="2367656"/>
                    </a:lnTo>
                    <a:lnTo>
                      <a:pt x="3847062" y="2367656"/>
                    </a:lnTo>
                    <a:lnTo>
                      <a:pt x="2367656" y="888250"/>
                    </a:lnTo>
                    <a:lnTo>
                      <a:pt x="888250" y="2367656"/>
                    </a:lnTo>
                    <a:lnTo>
                      <a:pt x="0" y="2367656"/>
                    </a:lnTo>
                    <a:lnTo>
                      <a:pt x="2367656" y="0"/>
                    </a:lnTo>
                    <a:close/>
                  </a:path>
                </a:pathLst>
              </a:custGeom>
              <a:solidFill>
                <a:schemeClr val="tx2">
                  <a:alpha val="77000"/>
                </a:schemeClr>
              </a:solidFill>
              <a:ln w="19050">
                <a:noFill/>
                <a:round/>
                <a:headEnd/>
                <a:tailEnd/>
              </a:ln>
            </p:spPr>
            <p:txBody>
              <a:bodyPr anchor="ctr"/>
              <a:lstStyle/>
              <a:p>
                <a:pPr algn="ctr"/>
                <a:endParaRPr/>
              </a:p>
            </p:txBody>
          </p:sp>
        </p:grpSp>
        <p:sp>
          <p:nvSpPr>
            <p:cNvPr id="7" name="ïsḷíḑè">
              <a:extLst>
                <a:ext uri="{FF2B5EF4-FFF2-40B4-BE49-F238E27FC236}">
                  <a16:creationId xmlns:a16="http://schemas.microsoft.com/office/drawing/2014/main" xmlns="" id="{4F1A39D8-7570-4901-A3E5-473DAAB733E1}"/>
                </a:ext>
              </a:extLst>
            </p:cNvPr>
            <p:cNvSpPr/>
            <p:nvPr/>
          </p:nvSpPr>
          <p:spPr>
            <a:xfrm>
              <a:off x="1543012" y="2978855"/>
              <a:ext cx="3742988" cy="923330"/>
            </a:xfrm>
            <a:prstGeom prst="rect">
              <a:avLst/>
            </a:prstGeom>
          </p:spPr>
          <p:txBody>
            <a:bodyPr wrap="square" anchor="ctr" anchorCtr="1">
              <a:normAutofit/>
            </a:bodyPr>
            <a:lstStyle/>
            <a:p>
              <a:pPr algn="r"/>
              <a:r>
                <a:rPr lang="en-US" altLang="zh-CN" sz="5400" b="1" spc="300" dirty="0">
                  <a:solidFill>
                    <a:schemeClr val="tx2"/>
                  </a:solidFill>
                </a:rPr>
                <a:t>CONTENTS</a:t>
              </a:r>
            </a:p>
          </p:txBody>
        </p:sp>
        <p:sp>
          <p:nvSpPr>
            <p:cNvPr id="11" name="ïşḻíḋê">
              <a:extLst>
                <a:ext uri="{FF2B5EF4-FFF2-40B4-BE49-F238E27FC236}">
                  <a16:creationId xmlns:a16="http://schemas.microsoft.com/office/drawing/2014/main" xmlns="" id="{F0E5BC8E-4AA2-4FC6-AEDE-48B8FAA4B9AC}"/>
                </a:ext>
              </a:extLst>
            </p:cNvPr>
            <p:cNvSpPr/>
            <p:nvPr/>
          </p:nvSpPr>
          <p:spPr>
            <a:xfrm>
              <a:off x="5375920" y="3645024"/>
              <a:ext cx="1053649" cy="90220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dirty="0">
                  <a:solidFill>
                    <a:schemeClr val="bg1"/>
                  </a:solidFill>
                  <a:latin typeface="Impact" panose="020B0806030902050204" pitchFamily="34" charset="0"/>
                </a:rPr>
                <a:t>02</a:t>
              </a:r>
            </a:p>
          </p:txBody>
        </p:sp>
        <p:sp>
          <p:nvSpPr>
            <p:cNvPr id="12" name="isḻïḋé">
              <a:extLst>
                <a:ext uri="{FF2B5EF4-FFF2-40B4-BE49-F238E27FC236}">
                  <a16:creationId xmlns:a16="http://schemas.microsoft.com/office/drawing/2014/main" xmlns="" id="{C0451A36-F8F9-4E68-9C14-18681989F54C}"/>
                </a:ext>
              </a:extLst>
            </p:cNvPr>
            <p:cNvSpPr/>
            <p:nvPr/>
          </p:nvSpPr>
          <p:spPr>
            <a:xfrm>
              <a:off x="5231904" y="1700808"/>
              <a:ext cx="1126803" cy="84124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r>
                <a:rPr lang="en-US" altLang="zh-CN" dirty="0">
                  <a:solidFill>
                    <a:schemeClr val="bg1"/>
                  </a:solidFill>
                  <a:latin typeface="Impact" panose="020B0806030902050204" pitchFamily="34" charset="0"/>
                </a:rPr>
                <a:t>01</a:t>
              </a:r>
            </a:p>
          </p:txBody>
        </p:sp>
        <p:sp>
          <p:nvSpPr>
            <p:cNvPr id="19" name="iśļîďe">
              <a:extLst>
                <a:ext uri="{FF2B5EF4-FFF2-40B4-BE49-F238E27FC236}">
                  <a16:creationId xmlns:a16="http://schemas.microsoft.com/office/drawing/2014/main" xmlns="" id="{176089DB-693D-4D37-A433-1F6BA8DEFCFF}"/>
                </a:ext>
              </a:extLst>
            </p:cNvPr>
            <p:cNvSpPr txBox="1"/>
            <p:nvPr/>
          </p:nvSpPr>
          <p:spPr>
            <a:xfrm>
              <a:off x="6672064" y="3933056"/>
              <a:ext cx="4411986" cy="381643"/>
            </a:xfrm>
            <a:prstGeom prst="rect">
              <a:avLst/>
            </a:prstGeom>
            <a:noFill/>
          </p:spPr>
          <p:txBody>
            <a:bodyPr wrap="none" lIns="90000" tIns="46800" rIns="90000" bIns="46800" anchor="b" anchorCtr="0">
              <a:noAutofit/>
            </a:bodyPr>
            <a:lstStyle/>
            <a:p>
              <a:r>
                <a:rPr lang="zh-CN" altLang="en-US" sz="3600" b="1" dirty="0">
                  <a:solidFill>
                    <a:schemeClr val="tx2"/>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命题</a:t>
              </a:r>
              <a:r>
                <a:rPr lang="zh-CN" altLang="en-US" sz="3600" b="1" dirty="0" smtClean="0">
                  <a:solidFill>
                    <a:schemeClr val="tx2"/>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材料的分析</a:t>
              </a:r>
              <a:r>
                <a:rPr lang="zh-CN" altLang="en-US" sz="3600" b="1" dirty="0">
                  <a:solidFill>
                    <a:schemeClr val="tx2"/>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与检索</a:t>
              </a:r>
            </a:p>
          </p:txBody>
        </p:sp>
        <p:sp>
          <p:nvSpPr>
            <p:cNvPr id="20" name="iṣ1ïḋê">
              <a:extLst>
                <a:ext uri="{FF2B5EF4-FFF2-40B4-BE49-F238E27FC236}">
                  <a16:creationId xmlns:a16="http://schemas.microsoft.com/office/drawing/2014/main" xmlns="" id="{30C1C854-FD0E-4183-9705-F4C24B458771}"/>
                </a:ext>
              </a:extLst>
            </p:cNvPr>
            <p:cNvSpPr txBox="1"/>
            <p:nvPr/>
          </p:nvSpPr>
          <p:spPr>
            <a:xfrm>
              <a:off x="7027764" y="3600331"/>
              <a:ext cx="3962574" cy="320368"/>
            </a:xfrm>
            <a:prstGeom prst="rect">
              <a:avLst/>
            </a:prstGeom>
          </p:spPr>
          <p:txBody>
            <a:bodyPr vert="horz" wrap="square" lIns="90000" tIns="46800" rIns="90000" bIns="46800" anchor="ctr" anchorCtr="0">
              <a:noAutofit/>
            </a:bodyPr>
            <a:lstStyle/>
            <a:p>
              <a:pPr>
                <a:lnSpc>
                  <a:spcPct val="120000"/>
                </a:lnSpc>
              </a:pPr>
              <a:endParaRPr lang="en-US" altLang="zh-CN" sz="2000" dirty="0">
                <a:effectLst>
                  <a:outerShdw blurRad="38100" dist="38100" dir="2700000" algn="tl">
                    <a:srgbClr val="000000">
                      <a:alpha val="43137"/>
                    </a:srgbClr>
                  </a:outerShdw>
                </a:effectLst>
              </a:endParaRPr>
            </a:p>
          </p:txBody>
        </p:sp>
        <p:sp>
          <p:nvSpPr>
            <p:cNvPr id="21" name="îṧļïďé">
              <a:extLst>
                <a:ext uri="{FF2B5EF4-FFF2-40B4-BE49-F238E27FC236}">
                  <a16:creationId xmlns:a16="http://schemas.microsoft.com/office/drawing/2014/main" xmlns="" id="{6C45C575-63D3-4FAE-AD19-9A503AADE65D}"/>
                </a:ext>
              </a:extLst>
            </p:cNvPr>
            <p:cNvSpPr txBox="1"/>
            <p:nvPr/>
          </p:nvSpPr>
          <p:spPr>
            <a:xfrm>
              <a:off x="7003380" y="1649678"/>
              <a:ext cx="3962574" cy="627194"/>
            </a:xfrm>
            <a:prstGeom prst="rect">
              <a:avLst/>
            </a:prstGeom>
            <a:noFill/>
          </p:spPr>
          <p:txBody>
            <a:bodyPr wrap="none" lIns="90000" tIns="46800" rIns="90000" bIns="46800" anchor="b" anchorCtr="0">
              <a:noAutofit/>
            </a:bodyPr>
            <a:lstStyle/>
            <a:p>
              <a:endParaRPr lang="zh-CN" altLang="en-US" sz="2800" b="1" dirty="0"/>
            </a:p>
          </p:txBody>
        </p:sp>
        <p:sp>
          <p:nvSpPr>
            <p:cNvPr id="22" name="işļïḑê">
              <a:extLst>
                <a:ext uri="{FF2B5EF4-FFF2-40B4-BE49-F238E27FC236}">
                  <a16:creationId xmlns:a16="http://schemas.microsoft.com/office/drawing/2014/main" xmlns="" id="{74478B70-EA34-4DA2-A4B7-2043B716C17C}"/>
                </a:ext>
              </a:extLst>
            </p:cNvPr>
            <p:cNvSpPr txBox="1"/>
            <p:nvPr/>
          </p:nvSpPr>
          <p:spPr>
            <a:xfrm>
              <a:off x="6744072" y="1844824"/>
              <a:ext cx="4209690" cy="563315"/>
            </a:xfrm>
            <a:prstGeom prst="rect">
              <a:avLst/>
            </a:prstGeom>
          </p:spPr>
          <p:txBody>
            <a:bodyPr vert="horz" wrap="square" lIns="90000" tIns="46800" rIns="90000" bIns="46800" anchor="ctr" anchorCtr="0">
              <a:noAutofit/>
            </a:bodyPr>
            <a:lstStyle/>
            <a:p>
              <a:r>
                <a:rPr lang="zh-CN" altLang="en-US" sz="3600" b="1" dirty="0">
                  <a:solidFill>
                    <a:schemeClr val="tx2"/>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论文</a:t>
              </a:r>
              <a:r>
                <a:rPr lang="zh-CN" altLang="en-US" sz="3600" b="1" dirty="0" smtClean="0">
                  <a:solidFill>
                    <a:schemeClr val="tx2"/>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选题方法论</a:t>
              </a:r>
              <a:endParaRPr lang="zh-CN" altLang="en-US" sz="3600" b="1" dirty="0">
                <a:solidFill>
                  <a:schemeClr val="tx2"/>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cxnSp>
          <p:nvCxnSpPr>
            <p:cNvPr id="23" name="直接连接符 22">
              <a:extLst>
                <a:ext uri="{FF2B5EF4-FFF2-40B4-BE49-F238E27FC236}">
                  <a16:creationId xmlns:a16="http://schemas.microsoft.com/office/drawing/2014/main" xmlns="" id="{0E32E640-B6ED-4EFE-957A-AAD95DCF3AAB}"/>
                </a:ext>
              </a:extLst>
            </p:cNvPr>
            <p:cNvCxnSpPr/>
            <p:nvPr/>
          </p:nvCxnSpPr>
          <p:spPr>
            <a:xfrm flipV="1">
              <a:off x="6456040" y="2457840"/>
              <a:ext cx="5064448" cy="35056"/>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E9E2D5EA-51F3-4E72-84C3-3CE94BF2E84E}"/>
                </a:ext>
              </a:extLst>
            </p:cNvPr>
            <p:cNvCxnSpPr/>
            <p:nvPr/>
          </p:nvCxnSpPr>
          <p:spPr>
            <a:xfrm>
              <a:off x="6528048" y="4725144"/>
              <a:ext cx="5145552" cy="72008"/>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xmlns="" id="{9D311CC1-2F54-3E43-9179-F3FF12176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168352" cy="594066"/>
          </a:xfrm>
          <a:prstGeom prst="rect">
            <a:avLst/>
          </a:prstGeom>
        </p:spPr>
      </p:pic>
    </p:spTree>
    <p:extLst>
      <p:ext uri="{BB962C8B-B14F-4D97-AF65-F5344CB8AC3E}">
        <p14:creationId xmlns:p14="http://schemas.microsoft.com/office/powerpoint/2010/main" val="713490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04F69230-F3A6-4586-9371-A858F4763E9F}"/>
              </a:ext>
            </a:extLst>
          </p:cNvPr>
          <p:cNvSpPr txBox="1"/>
          <p:nvPr/>
        </p:nvSpPr>
        <p:spPr>
          <a:xfrm>
            <a:off x="2719977" y="2643643"/>
            <a:ext cx="1606551" cy="1971671"/>
          </a:xfrm>
          <a:prstGeom prst="rect">
            <a:avLst/>
          </a:prstGeom>
          <a:noFill/>
          <a:ln w="117475">
            <a:noFill/>
          </a:ln>
        </p:spPr>
        <p:txBody>
          <a:bodyPr wrap="none" rtlCol="0">
            <a:prstTxWarp prst="textPlain">
              <a:avLst/>
            </a:prstTxWarp>
            <a:spAutoFit/>
          </a:bodyPr>
          <a:lstStyle/>
          <a:p>
            <a:r>
              <a:rPr lang="en-US" altLang="zh-CN" b="1" spc="100" dirty="0">
                <a:blipFill dpi="0" rotWithShape="1">
                  <a:blip r:embed="rId2"/>
                  <a:srcRect/>
                  <a:tile tx="-717550" ty="0" sx="100000" sy="100000" flip="none" algn="tl"/>
                </a:blipFill>
                <a:effectLst>
                  <a:reflection blurRad="6350" stA="32000" endPos="36000" dir="5400000" sy="-100000" algn="bl" rotWithShape="0"/>
                </a:effectLst>
                <a:latin typeface="Impact" panose="020B0806030902050204" pitchFamily="34" charset="0"/>
                <a:cs typeface="Arial" panose="020B0604020202020204" pitchFamily="34" charset="0"/>
              </a:rPr>
              <a:t>01</a:t>
            </a:r>
            <a:endParaRPr lang="zh-CN" altLang="en-US" b="1" spc="100" dirty="0">
              <a:blipFill dpi="0" rotWithShape="1">
                <a:blip r:embed="rId2"/>
                <a:srcRect/>
                <a:tile tx="-717550" ty="0" sx="100000" sy="100000" flip="none" algn="tl"/>
              </a:blipFill>
              <a:effectLst>
                <a:reflection blurRad="6350" stA="32000" endPos="36000" dir="5400000" sy="-100000" algn="bl" rotWithShape="0"/>
              </a:effectLst>
              <a:latin typeface="Impact" panose="020B0806030902050204" pitchFamily="34" charset="0"/>
              <a:cs typeface="Arial" panose="020B0604020202020204" pitchFamily="34" charset="0"/>
            </a:endParaRPr>
          </a:p>
        </p:txBody>
      </p:sp>
      <p:cxnSp>
        <p:nvCxnSpPr>
          <p:cNvPr id="7" name="直接连接符 6">
            <a:extLst>
              <a:ext uri="{FF2B5EF4-FFF2-40B4-BE49-F238E27FC236}">
                <a16:creationId xmlns:a16="http://schemas.microsoft.com/office/drawing/2014/main" xmlns="" id="{0DAA4A8B-6257-4B76-9834-07D6E4BCF413}"/>
              </a:ext>
            </a:extLst>
          </p:cNvPr>
          <p:cNvCxnSpPr/>
          <p:nvPr/>
        </p:nvCxnSpPr>
        <p:spPr>
          <a:xfrm>
            <a:off x="5094514" y="2360023"/>
            <a:ext cx="0" cy="249065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标题 4">
            <a:extLst>
              <a:ext uri="{FF2B5EF4-FFF2-40B4-BE49-F238E27FC236}">
                <a16:creationId xmlns:a16="http://schemas.microsoft.com/office/drawing/2014/main" xmlns="" id="{A02B7805-550F-4948-BF6A-9F724B5EEEB9}"/>
              </a:ext>
            </a:extLst>
          </p:cNvPr>
          <p:cNvSpPr>
            <a:spLocks noGrp="1"/>
          </p:cNvSpPr>
          <p:nvPr>
            <p:ph type="title"/>
          </p:nvPr>
        </p:nvSpPr>
        <p:spPr>
          <a:xfrm>
            <a:off x="5450898" y="2643643"/>
            <a:ext cx="5419185" cy="895350"/>
          </a:xfrm>
        </p:spPr>
        <p:txBody>
          <a:bodyPr>
            <a:normAutofit/>
          </a:bodyPr>
          <a:lstStyle/>
          <a:p>
            <a:r>
              <a:rPr lang="zh-CN" altLang="en-US" sz="4400" dirty="0">
                <a:solidFill>
                  <a:schemeClr val="accent2">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关于选题</a:t>
            </a:r>
          </a:p>
        </p:txBody>
      </p:sp>
      <p:sp>
        <p:nvSpPr>
          <p:cNvPr id="10" name="文本占位符 5">
            <a:extLst>
              <a:ext uri="{FF2B5EF4-FFF2-40B4-BE49-F238E27FC236}">
                <a16:creationId xmlns:a16="http://schemas.microsoft.com/office/drawing/2014/main" xmlns="" id="{26647414-98B4-4D5B-AD5C-6E149E832485}"/>
              </a:ext>
            </a:extLst>
          </p:cNvPr>
          <p:cNvSpPr>
            <a:spLocks noGrp="1"/>
          </p:cNvSpPr>
          <p:nvPr>
            <p:ph type="body" idx="1"/>
          </p:nvPr>
        </p:nvSpPr>
        <p:spPr>
          <a:xfrm>
            <a:off x="5450898" y="3538993"/>
            <a:ext cx="5419185" cy="1015623"/>
          </a:xfrm>
        </p:spPr>
        <p:txBody>
          <a:bodyPr>
            <a:noAutofit/>
          </a:bodyPr>
          <a:lstStyle/>
          <a:p>
            <a:r>
              <a:rPr lang="zh-CN" altLang="en-US" sz="2800" b="1" dirty="0">
                <a:solidFill>
                  <a:srgbClr val="0070C0"/>
                </a:solidFill>
                <a:latin typeface="华文隶书" panose="02010800040101010101" pitchFamily="2" charset="-122"/>
                <a:ea typeface="华文隶书" panose="02010800040101010101" pitchFamily="2" charset="-122"/>
              </a:rPr>
              <a:t>选题的重要性</a:t>
            </a:r>
            <a:endParaRPr lang="en-US" altLang="zh-CN" sz="2800" b="1" dirty="0">
              <a:solidFill>
                <a:srgbClr val="0070C0"/>
              </a:solidFill>
              <a:latin typeface="华文隶书" panose="02010800040101010101" pitchFamily="2" charset="-122"/>
              <a:ea typeface="华文隶书" panose="02010800040101010101" pitchFamily="2" charset="-122"/>
            </a:endParaRPr>
          </a:p>
          <a:p>
            <a:r>
              <a:rPr lang="zh-CN" altLang="en-US" sz="2800" b="1" dirty="0">
                <a:solidFill>
                  <a:srgbClr val="0070C0"/>
                </a:solidFill>
                <a:latin typeface="华文隶书" panose="02010800040101010101" pitchFamily="2" charset="-122"/>
                <a:ea typeface="华文隶书" panose="02010800040101010101" pitchFamily="2" charset="-122"/>
              </a:rPr>
              <a:t>选题的方法（参考）</a:t>
            </a:r>
            <a:endParaRPr lang="en-US" altLang="zh-CN" sz="2800" b="1" dirty="0">
              <a:solidFill>
                <a:srgbClr val="0070C0"/>
              </a:solidFill>
              <a:latin typeface="华文隶书" panose="02010800040101010101" pitchFamily="2" charset="-122"/>
              <a:ea typeface="华文隶书" panose="02010800040101010101" pitchFamily="2" charset="-122"/>
            </a:endParaRPr>
          </a:p>
          <a:p>
            <a:endParaRPr lang="zh-CN" altLang="en-US" sz="2800" b="1" dirty="0">
              <a:solidFill>
                <a:srgbClr val="0070C0"/>
              </a:solidFill>
              <a:latin typeface="华文隶书" panose="02010800040101010101" pitchFamily="2" charset="-122"/>
              <a:ea typeface="华文隶书" panose="02010800040101010101" pitchFamily="2" charset="-122"/>
            </a:endParaRPr>
          </a:p>
        </p:txBody>
      </p:sp>
      <p:pic>
        <p:nvPicPr>
          <p:cNvPr id="6" name="图片 5">
            <a:extLst>
              <a:ext uri="{FF2B5EF4-FFF2-40B4-BE49-F238E27FC236}">
                <a16:creationId xmlns:a16="http://schemas.microsoft.com/office/drawing/2014/main" xmlns="" id="{4710CB75-3F2C-EB42-9A8C-0785864D9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extLst>
      <p:ext uri="{BB962C8B-B14F-4D97-AF65-F5344CB8AC3E}">
        <p14:creationId xmlns:p14="http://schemas.microsoft.com/office/powerpoint/2010/main" val="2371597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xmlns="" id="{643DFE68-2EDC-1F4E-BF30-FF233C6770C6}"/>
              </a:ext>
            </a:extLst>
          </p:cNvPr>
          <p:cNvSpPr>
            <a:spLocks noGrp="1"/>
          </p:cNvSpPr>
          <p:nvPr>
            <p:ph type="title"/>
          </p:nvPr>
        </p:nvSpPr>
        <p:spPr>
          <a:xfrm>
            <a:off x="911424" y="1572270"/>
            <a:ext cx="8229600" cy="523220"/>
          </a:xfrm>
        </p:spPr>
        <p:txBody>
          <a:bodyPr/>
          <a:lstStyle/>
          <a:p>
            <a:pPr algn="l"/>
            <a:r>
              <a:rPr lang="zh-CN" altLang="en-US" sz="2800" dirty="0">
                <a:solidFill>
                  <a:srgbClr val="FF0000"/>
                </a:solidFill>
              </a:rPr>
              <a:t>“好的选题是成功的一半”</a:t>
            </a:r>
          </a:p>
        </p:txBody>
      </p:sp>
      <p:sp>
        <p:nvSpPr>
          <p:cNvPr id="3" name="内容占位符 2">
            <a:extLst>
              <a:ext uri="{FF2B5EF4-FFF2-40B4-BE49-F238E27FC236}">
                <a16:creationId xmlns:a16="http://schemas.microsoft.com/office/drawing/2014/main" xmlns="" id="{8CDE1488-0E3A-BD41-BFAE-C36B68789622}"/>
              </a:ext>
            </a:extLst>
          </p:cNvPr>
          <p:cNvSpPr>
            <a:spLocks noGrp="1"/>
          </p:cNvSpPr>
          <p:nvPr>
            <p:ph idx="1"/>
          </p:nvPr>
        </p:nvSpPr>
        <p:spPr>
          <a:xfrm>
            <a:off x="911424" y="2132856"/>
            <a:ext cx="10972800" cy="4525963"/>
          </a:xfrm>
        </p:spPr>
        <p:txBody>
          <a:bodyPr/>
          <a:lstStyle/>
          <a:p>
            <a:pPr>
              <a:lnSpc>
                <a:spcPct val="150000"/>
              </a:lnSpc>
              <a:buFont typeface="Wingdings 2" pitchFamily="2" charset="2"/>
              <a:buNone/>
            </a:pPr>
            <a:r>
              <a:rPr lang="zh-CN" altLang="en-US" sz="2800" b="1" dirty="0">
                <a:solidFill>
                  <a:schemeClr val="accent1">
                    <a:lumMod val="50000"/>
                  </a:schemeClr>
                </a:solidFill>
                <a:latin typeface="Microsoft YaHei" panose="020B0503020204020204" pitchFamily="34" charset="-122"/>
                <a:ea typeface="Microsoft YaHei" panose="020B0503020204020204" pitchFamily="34" charset="-122"/>
              </a:rPr>
              <a:t>选题需要注意的基本问题：</a:t>
            </a:r>
            <a:endParaRPr lang="en-US" altLang="zh-CN" sz="28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150000"/>
              </a:lnSpc>
              <a:buFont typeface="Wingdings 2" pitchFamily="2" charset="2"/>
              <a:buNone/>
            </a:pP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第一，要</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有明确的研究方向</a:t>
            </a: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，可与导师商讨确定具体的研究问题；</a:t>
            </a:r>
          </a:p>
          <a:p>
            <a:pPr>
              <a:lnSpc>
                <a:spcPct val="150000"/>
              </a:lnSpc>
              <a:buFont typeface="Wingdings 2" pitchFamily="2" charset="2"/>
              <a:buNone/>
            </a:pP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第二，</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切入点</a:t>
            </a: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需“讨巧”：</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创新性</a:t>
            </a: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的选题一般更能吸引目光，也往往更有研究价值。</a:t>
            </a:r>
          </a:p>
          <a:p>
            <a:pPr>
              <a:buFont typeface="Wingdings 2" pitchFamily="2" charset="2"/>
              <a:buNone/>
            </a:pPr>
            <a:endParaRPr lang="zh-CN" altLang="en-US" dirty="0"/>
          </a:p>
        </p:txBody>
      </p:sp>
      <p:pic>
        <p:nvPicPr>
          <p:cNvPr id="26628" name="Picture 2">
            <a:extLst>
              <a:ext uri="{FF2B5EF4-FFF2-40B4-BE49-F238E27FC236}">
                <a16:creationId xmlns:a16="http://schemas.microsoft.com/office/drawing/2014/main" xmlns="" id="{4F51E2B7-88C8-A643-B395-FD020B2F5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55451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xmlns="" id="{EF637B06-46A3-2443-9A0B-ABB5A9E641B3}"/>
              </a:ext>
            </a:extLst>
          </p:cNvPr>
          <p:cNvSpPr/>
          <p:nvPr/>
        </p:nvSpPr>
        <p:spPr>
          <a:xfrm>
            <a:off x="8377640" y="404664"/>
            <a:ext cx="2954655"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选题的重要性</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pic>
        <p:nvPicPr>
          <p:cNvPr id="6" name="图片 5">
            <a:extLst>
              <a:ext uri="{FF2B5EF4-FFF2-40B4-BE49-F238E27FC236}">
                <a16:creationId xmlns:a16="http://schemas.microsoft.com/office/drawing/2014/main" xmlns="" id="{409605F3-C285-B340-8F85-04BA79895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7FDC6078-243D-FF4C-B65A-4FAEF740C2AB}"/>
              </a:ext>
            </a:extLst>
          </p:cNvPr>
          <p:cNvSpPr>
            <a:spLocks noGrp="1"/>
          </p:cNvSpPr>
          <p:nvPr>
            <p:ph idx="1"/>
          </p:nvPr>
        </p:nvSpPr>
        <p:spPr>
          <a:xfrm>
            <a:off x="1055440" y="908720"/>
            <a:ext cx="9865096" cy="5448300"/>
          </a:xfrm>
        </p:spPr>
        <p:txBody>
          <a:bodyPr/>
          <a:lstStyle/>
          <a:p>
            <a:pPr>
              <a:buFont typeface="Wingdings 2" pitchFamily="2" charset="2"/>
              <a:buNone/>
            </a:pP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提供一种比较</a:t>
            </a:r>
            <a:r>
              <a:rPr lang="zh-CN" altLang="en-US" sz="2400" b="1" dirty="0">
                <a:solidFill>
                  <a:srgbClr val="FF0000"/>
                </a:solidFill>
                <a:latin typeface="Microsoft YaHei" panose="020B0503020204020204" pitchFamily="34" charset="-122"/>
                <a:ea typeface="Microsoft YaHei" panose="020B0503020204020204" pitchFamily="34" charset="-122"/>
              </a:rPr>
              <a:t>实用的论文选题方法</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供大家参考</a:t>
            </a:r>
            <a:r>
              <a:rPr lang="zh-CN" altLang="en-US" sz="2400" b="1" dirty="0" smtClean="0">
                <a:solidFill>
                  <a:schemeClr val="accent1">
                    <a:lumMod val="50000"/>
                  </a:schemeClr>
                </a:solidFill>
                <a:latin typeface="Microsoft YaHei" panose="020B0503020204020204" pitchFamily="34" charset="-122"/>
                <a:ea typeface="Microsoft YaHei" panose="020B0503020204020204" pitchFamily="34" charset="-122"/>
              </a:rPr>
              <a:t>：</a:t>
            </a:r>
            <a:endParaRPr lang="en-US" altLang="zh-CN" sz="2400" b="1" dirty="0" smtClean="0">
              <a:solidFill>
                <a:schemeClr val="accent1">
                  <a:lumMod val="50000"/>
                </a:schemeClr>
              </a:solidFill>
              <a:latin typeface="Microsoft YaHei" panose="020B0503020204020204" pitchFamily="34" charset="-122"/>
              <a:ea typeface="Microsoft YaHei" panose="020B0503020204020204" pitchFamily="34" charset="-122"/>
            </a:endParaRPr>
          </a:p>
          <a:p>
            <a:pPr>
              <a:buFont typeface="Wingdings 2" pitchFamily="2" charset="2"/>
              <a:buNone/>
            </a:pPr>
            <a:endParaRPr lang="en-US" altLang="zh-CN" sz="2400" b="1" dirty="0">
              <a:solidFill>
                <a:schemeClr val="accent1">
                  <a:lumMod val="50000"/>
                </a:schemeClr>
              </a:solidFill>
              <a:latin typeface="Microsoft YaHei" panose="020B0503020204020204" pitchFamily="34" charset="-122"/>
              <a:ea typeface="Microsoft YaHei" panose="020B0503020204020204" pitchFamily="34" charset="-122"/>
            </a:endParaRPr>
          </a:p>
          <a:p>
            <a:pPr>
              <a:buFont typeface="Wingdings" pitchFamily="2" charset="2"/>
              <a:buChar char="l"/>
            </a:pP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明确论文核心研究</a:t>
            </a:r>
            <a:r>
              <a:rPr lang="zh-CN" altLang="en-US" sz="2400" b="1" dirty="0" smtClean="0">
                <a:solidFill>
                  <a:schemeClr val="accent1">
                    <a:lumMod val="50000"/>
                  </a:schemeClr>
                </a:solidFill>
                <a:latin typeface="Microsoft YaHei" panose="020B0503020204020204" pitchFamily="34" charset="-122"/>
                <a:ea typeface="Microsoft YaHei" panose="020B0503020204020204" pitchFamily="34" charset="-122"/>
              </a:rPr>
              <a:t>对象</a:t>
            </a:r>
            <a:r>
              <a:rPr lang="zh-CN" altLang="en-US" sz="2400" dirty="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400" dirty="0" smtClean="0">
                <a:solidFill>
                  <a:schemeClr val="accent1">
                    <a:lumMod val="50000"/>
                  </a:schemeClr>
                </a:solidFill>
                <a:latin typeface="Microsoft YaHei" panose="020B0503020204020204" pitchFamily="34" charset="-122"/>
                <a:ea typeface="Microsoft YaHei" panose="020B0503020204020204" pitchFamily="34" charset="-122"/>
              </a:rPr>
              <a:t>可选取</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思维导图</a:t>
            </a:r>
            <a:r>
              <a:rPr lang="zh-CN" altLang="en-US" sz="2400" dirty="0" smtClean="0">
                <a:solidFill>
                  <a:schemeClr val="accent1">
                    <a:lumMod val="50000"/>
                  </a:schemeClr>
                </a:solidFill>
                <a:latin typeface="Microsoft YaHei" panose="020B0503020204020204" pitchFamily="34" charset="-122"/>
                <a:ea typeface="Microsoft YaHei" panose="020B0503020204020204" pitchFamily="34" charset="-122"/>
              </a:rPr>
              <a:t>或“</a:t>
            </a:r>
            <a:r>
              <a:rPr lang="zh-CN" altLang="en-US" sz="2400" b="1" dirty="0" smtClean="0">
                <a:solidFill>
                  <a:srgbClr val="FF0000"/>
                </a:solidFill>
                <a:latin typeface="Microsoft YaHei" panose="020B0503020204020204" pitchFamily="34" charset="-122"/>
                <a:ea typeface="Microsoft YaHei" panose="020B0503020204020204" pitchFamily="34" charset="-122"/>
              </a:rPr>
              <a:t>圆周画圈</a:t>
            </a:r>
            <a:r>
              <a:rPr lang="zh-CN" altLang="en-US" sz="2400" dirty="0" smtClean="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400" dirty="0">
                <a:solidFill>
                  <a:schemeClr val="accent1">
                    <a:lumMod val="50000"/>
                  </a:schemeClr>
                </a:solidFill>
                <a:latin typeface="Microsoft YaHei" panose="020B0503020204020204" pitchFamily="34" charset="-122"/>
                <a:ea typeface="Microsoft YaHei" panose="020B0503020204020204" pitchFamily="34" charset="-122"/>
              </a:rPr>
              <a:t>的</a:t>
            </a:r>
            <a:r>
              <a:rPr lang="zh-CN" altLang="en-US" sz="2400" dirty="0" smtClean="0">
                <a:solidFill>
                  <a:schemeClr val="accent1">
                    <a:lumMod val="50000"/>
                  </a:schemeClr>
                </a:solidFill>
                <a:latin typeface="Microsoft YaHei" panose="020B0503020204020204" pitchFamily="34" charset="-122"/>
                <a:ea typeface="Microsoft YaHei" panose="020B0503020204020204" pitchFamily="34" charset="-122"/>
              </a:rPr>
              <a:t>方法。</a:t>
            </a:r>
            <a:endParaRPr lang="en-US" altLang="zh-CN" sz="2400" dirty="0" smtClean="0">
              <a:solidFill>
                <a:schemeClr val="accent1">
                  <a:lumMod val="50000"/>
                </a:schemeClr>
              </a:solidFill>
              <a:latin typeface="Microsoft YaHei" panose="020B0503020204020204" pitchFamily="34" charset="-122"/>
              <a:ea typeface="Microsoft YaHei" panose="020B0503020204020204" pitchFamily="34" charset="-122"/>
            </a:endParaRPr>
          </a:p>
          <a:p>
            <a:pPr>
              <a:buFont typeface="Wingdings" pitchFamily="2" charset="2"/>
              <a:buChar char="l"/>
            </a:pPr>
            <a:r>
              <a:rPr lang="zh-CN" altLang="en-US" sz="2400" dirty="0" smtClean="0">
                <a:solidFill>
                  <a:schemeClr val="accent1">
                    <a:lumMod val="50000"/>
                  </a:schemeClr>
                </a:solidFill>
                <a:latin typeface="Microsoft YaHei" panose="020B0503020204020204" pitchFamily="34" charset="-122"/>
                <a:ea typeface="Microsoft YaHei" panose="020B0503020204020204" pitchFamily="34" charset="-122"/>
              </a:rPr>
              <a:t>以</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研究对象为起点或圆点</a:t>
            </a:r>
            <a:r>
              <a:rPr lang="zh-CN" altLang="en-US" sz="2400" dirty="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发散性思维</a:t>
            </a:r>
            <a:r>
              <a:rPr lang="zh-CN" altLang="en-US" sz="2400" dirty="0">
                <a:solidFill>
                  <a:schemeClr val="accent1">
                    <a:lumMod val="50000"/>
                  </a:schemeClr>
                </a:solidFill>
                <a:latin typeface="Microsoft YaHei" panose="020B0503020204020204" pitchFamily="34" charset="-122"/>
                <a:ea typeface="Microsoft YaHei" panose="020B0503020204020204" pitchFamily="34" charset="-122"/>
              </a:rPr>
              <a:t>寻找方向，尤其需注意</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结合新的社会现象</a:t>
            </a:r>
            <a:r>
              <a:rPr lang="zh-CN" altLang="en-US" sz="2400" b="1" dirty="0" smtClean="0">
                <a:solidFill>
                  <a:schemeClr val="accent1">
                    <a:lumMod val="50000"/>
                  </a:schemeClr>
                </a:solidFill>
                <a:latin typeface="Microsoft YaHei" panose="020B0503020204020204" pitchFamily="34" charset="-122"/>
                <a:ea typeface="Microsoft YaHei" panose="020B0503020204020204" pitchFamily="34" charset="-122"/>
              </a:rPr>
              <a:t>和新问题</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、社会热点和新技术</a:t>
            </a:r>
            <a:r>
              <a:rPr lang="zh-CN" altLang="en-US" sz="2400" dirty="0">
                <a:solidFill>
                  <a:schemeClr val="accent1">
                    <a:lumMod val="50000"/>
                  </a:schemeClr>
                </a:solidFill>
                <a:latin typeface="Microsoft YaHei" panose="020B0503020204020204" pitchFamily="34" charset="-122"/>
                <a:ea typeface="Microsoft YaHei" panose="020B0503020204020204" pitchFamily="34" charset="-122"/>
              </a:rPr>
              <a:t>。</a:t>
            </a:r>
          </a:p>
        </p:txBody>
      </p:sp>
      <p:pic>
        <p:nvPicPr>
          <p:cNvPr id="50178" name="Picture 2">
            <a:extLst>
              <a:ext uri="{FF2B5EF4-FFF2-40B4-BE49-F238E27FC236}">
                <a16:creationId xmlns:a16="http://schemas.microsoft.com/office/drawing/2014/main" xmlns="" id="{79B7E066-3B9E-E243-AB89-2AA0A1028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902" y="3106621"/>
            <a:ext cx="4426526" cy="375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xmlns="" id="{61514BAF-1130-254E-8F49-6B0793A23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
        <p:nvSpPr>
          <p:cNvPr id="5" name="矩形 4">
            <a:extLst>
              <a:ext uri="{FF2B5EF4-FFF2-40B4-BE49-F238E27FC236}">
                <a16:creationId xmlns:a16="http://schemas.microsoft.com/office/drawing/2014/main" xmlns="" id="{D3D18BC6-5785-464C-AAA2-164B7AA50A1A}"/>
              </a:ext>
            </a:extLst>
          </p:cNvPr>
          <p:cNvSpPr/>
          <p:nvPr/>
        </p:nvSpPr>
        <p:spPr>
          <a:xfrm>
            <a:off x="8650780" y="84574"/>
            <a:ext cx="2492990"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选题的方法</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78"/>
                                        </p:tgtEl>
                                        <p:attrNameLst>
                                          <p:attrName>style.visibility</p:attrName>
                                        </p:attrNameLst>
                                      </p:cBhvr>
                                      <p:to>
                                        <p:strVal val="visible"/>
                                      </p:to>
                                    </p:set>
                                    <p:anim calcmode="lin" valueType="num">
                                      <p:cBhvr additive="base">
                                        <p:cTn id="17" dur="500" fill="hold"/>
                                        <p:tgtEl>
                                          <p:spTgt spid="50178"/>
                                        </p:tgtEl>
                                        <p:attrNameLst>
                                          <p:attrName>ppt_x</p:attrName>
                                        </p:attrNameLst>
                                      </p:cBhvr>
                                      <p:tavLst>
                                        <p:tav tm="0">
                                          <p:val>
                                            <p:strVal val="#ppt_x"/>
                                          </p:val>
                                        </p:tav>
                                        <p:tav tm="100000">
                                          <p:val>
                                            <p:strVal val="#ppt_x"/>
                                          </p:val>
                                        </p:tav>
                                      </p:tavLst>
                                    </p:anim>
                                    <p:anim calcmode="lin" valueType="num">
                                      <p:cBhvr additive="base">
                                        <p:cTn id="1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5EB1AEC0-AD12-9E4C-AF1E-DD659098BB63}"/>
              </a:ext>
            </a:extLst>
          </p:cNvPr>
          <p:cNvSpPr>
            <a:spLocks noGrp="1"/>
          </p:cNvSpPr>
          <p:nvPr>
            <p:ph idx="1"/>
          </p:nvPr>
        </p:nvSpPr>
        <p:spPr>
          <a:xfrm>
            <a:off x="1981200" y="762000"/>
            <a:ext cx="8229600" cy="5524500"/>
          </a:xfrm>
        </p:spPr>
        <p:txBody>
          <a:bodyPr/>
          <a:lstStyle/>
          <a:p>
            <a:pPr>
              <a:buFont typeface="Wingdings 2" pitchFamily="2" charset="2"/>
              <a:buNone/>
            </a:pPr>
            <a:r>
              <a:rPr lang="zh-CN" altLang="en-US" sz="2400" b="1" dirty="0">
                <a:solidFill>
                  <a:srgbClr val="FF0000"/>
                </a:solidFill>
              </a:rPr>
              <a:t>选题具体的操作指南</a:t>
            </a:r>
            <a:endParaRPr lang="en-US" altLang="zh-CN" sz="2400" dirty="0">
              <a:solidFill>
                <a:srgbClr val="FF0000"/>
              </a:solidFill>
            </a:endParaRPr>
          </a:p>
          <a:p>
            <a:pPr>
              <a:buFont typeface="Wingdings 2" pitchFamily="2" charset="2"/>
              <a:buNone/>
            </a:pPr>
            <a:r>
              <a:rPr lang="zh-CN" altLang="en-US" sz="2400" b="1" dirty="0">
                <a:solidFill>
                  <a:srgbClr val="00B050"/>
                </a:solidFill>
              </a:rPr>
              <a:t>分三步来完成选题工作：</a:t>
            </a:r>
            <a:r>
              <a:rPr lang="zh-CN" altLang="en-US" sz="2400" b="1" dirty="0">
                <a:solidFill>
                  <a:srgbClr val="FF0000"/>
                </a:solidFill>
              </a:rPr>
              <a:t>“选题三步法”</a:t>
            </a:r>
            <a:endParaRPr lang="en-US" altLang="zh-CN" sz="2400" b="1" dirty="0">
              <a:solidFill>
                <a:srgbClr val="FF0000"/>
              </a:solidFill>
            </a:endParaRPr>
          </a:p>
          <a:p>
            <a:pPr>
              <a:buFont typeface="Wingdings 2" pitchFamily="2" charset="2"/>
              <a:buNone/>
            </a:pPr>
            <a:endParaRPr lang="en-US" altLang="zh-CN" sz="2400" dirty="0"/>
          </a:p>
          <a:p>
            <a:pPr>
              <a:buFont typeface="Wingdings 2" pitchFamily="2" charset="2"/>
              <a:buNone/>
            </a:pPr>
            <a:endParaRPr lang="en-US" altLang="zh-CN" sz="2400" dirty="0"/>
          </a:p>
          <a:p>
            <a:pPr>
              <a:buFont typeface="Wingdings 2" pitchFamily="2" charset="2"/>
              <a:buNone/>
            </a:pPr>
            <a:endParaRPr lang="en-US" altLang="zh-CN" sz="2400" dirty="0"/>
          </a:p>
          <a:p>
            <a:pPr>
              <a:buFont typeface="Wingdings 2" pitchFamily="2" charset="2"/>
              <a:buNone/>
            </a:pPr>
            <a:r>
              <a:rPr lang="zh-CN" altLang="en-US" sz="1800" b="1" dirty="0">
                <a:solidFill>
                  <a:schemeClr val="tx2"/>
                </a:solidFill>
                <a:latin typeface="Microsoft YaHei" panose="020B0503020204020204" pitchFamily="34" charset="-122"/>
                <a:ea typeface="Microsoft YaHei" panose="020B0503020204020204" pitchFamily="34" charset="-122"/>
              </a:rPr>
              <a:t>第一步</a:t>
            </a:r>
            <a:r>
              <a:rPr lang="en-US" altLang="zh-CN" sz="1800" b="1" dirty="0">
                <a:solidFill>
                  <a:schemeClr val="tx2"/>
                </a:solidFill>
                <a:latin typeface="Microsoft YaHei" panose="020B0503020204020204" pitchFamily="34" charset="-122"/>
                <a:ea typeface="Microsoft YaHei" panose="020B0503020204020204" pitchFamily="34" charset="-122"/>
              </a:rPr>
              <a:t>——</a:t>
            </a:r>
            <a:r>
              <a:rPr lang="zh-CN" altLang="en-US" sz="1800" b="1" dirty="0">
                <a:solidFill>
                  <a:schemeClr val="tx2"/>
                </a:solidFill>
                <a:latin typeface="Microsoft YaHei" panose="020B0503020204020204" pitchFamily="34" charset="-122"/>
                <a:ea typeface="Microsoft YaHei" panose="020B0503020204020204" pitchFamily="34" charset="-122"/>
              </a:rPr>
              <a:t>梳理自身资源</a:t>
            </a:r>
            <a:r>
              <a:rPr lang="zh-CN" altLang="en-US" sz="1800" dirty="0">
                <a:solidFill>
                  <a:schemeClr val="tx2"/>
                </a:solidFill>
                <a:latin typeface="Microsoft YaHei" panose="020B0503020204020204" pitchFamily="34" charset="-122"/>
                <a:ea typeface="Microsoft YaHei" panose="020B0503020204020204" pitchFamily="34" charset="-122"/>
              </a:rPr>
              <a:t>，根据</a:t>
            </a:r>
            <a:r>
              <a:rPr lang="zh-CN" altLang="en-US" sz="1800" dirty="0">
                <a:solidFill>
                  <a:srgbClr val="FF0000"/>
                </a:solidFill>
                <a:latin typeface="Microsoft YaHei" panose="020B0503020204020204" pitchFamily="34" charset="-122"/>
                <a:ea typeface="Microsoft YaHei" panose="020B0503020204020204" pitchFamily="34" charset="-122"/>
              </a:rPr>
              <a:t>自己的专业、客观条件</a:t>
            </a:r>
            <a:r>
              <a:rPr lang="zh-CN" altLang="en-US" sz="1800" dirty="0">
                <a:solidFill>
                  <a:schemeClr val="tx2"/>
                </a:solidFill>
                <a:latin typeface="Microsoft YaHei" panose="020B0503020204020204" pitchFamily="34" charset="-122"/>
                <a:ea typeface="Microsoft YaHei" panose="020B0503020204020204" pitchFamily="34" charset="-122"/>
              </a:rPr>
              <a:t>，梳理、归纳、总结自己可选用的资源范围和</a:t>
            </a:r>
            <a:r>
              <a:rPr lang="zh-CN" altLang="en-US" sz="1800" dirty="0" smtClean="0">
                <a:solidFill>
                  <a:schemeClr val="tx2"/>
                </a:solidFill>
                <a:latin typeface="Microsoft YaHei" panose="020B0503020204020204" pitchFamily="34" charset="-122"/>
                <a:ea typeface="Microsoft YaHei" panose="020B0503020204020204" pitchFamily="34" charset="-122"/>
              </a:rPr>
              <a:t>类型。</a:t>
            </a:r>
            <a:endParaRPr lang="zh-CN" altLang="en-US" sz="1800" dirty="0">
              <a:solidFill>
                <a:schemeClr val="tx2"/>
              </a:solidFill>
              <a:latin typeface="Microsoft YaHei" panose="020B0503020204020204" pitchFamily="34" charset="-122"/>
              <a:ea typeface="Microsoft YaHei" panose="020B0503020204020204" pitchFamily="34" charset="-122"/>
            </a:endParaRPr>
          </a:p>
          <a:p>
            <a:pPr>
              <a:buFont typeface="Wingdings 2" pitchFamily="2" charset="2"/>
              <a:buNone/>
            </a:pPr>
            <a:endParaRPr lang="zh-CN" altLang="en-US" sz="1800" dirty="0">
              <a:solidFill>
                <a:schemeClr val="tx2"/>
              </a:solidFill>
              <a:latin typeface="Microsoft YaHei" panose="020B0503020204020204" pitchFamily="34" charset="-122"/>
              <a:ea typeface="Microsoft YaHei" panose="020B0503020204020204" pitchFamily="34" charset="-122"/>
            </a:endParaRPr>
          </a:p>
          <a:p>
            <a:pPr>
              <a:buFont typeface="Wingdings 2" pitchFamily="2" charset="2"/>
              <a:buNone/>
            </a:pPr>
            <a:r>
              <a:rPr lang="zh-CN" altLang="en-US" sz="1800" b="1" dirty="0">
                <a:solidFill>
                  <a:schemeClr val="tx2"/>
                </a:solidFill>
                <a:latin typeface="Microsoft YaHei" panose="020B0503020204020204" pitchFamily="34" charset="-122"/>
                <a:ea typeface="Microsoft YaHei" panose="020B0503020204020204" pitchFamily="34" charset="-122"/>
              </a:rPr>
              <a:t>第二步</a:t>
            </a:r>
            <a:r>
              <a:rPr lang="en-US" altLang="zh-CN" sz="1800" b="1" dirty="0">
                <a:solidFill>
                  <a:schemeClr val="tx2"/>
                </a:solidFill>
                <a:latin typeface="Microsoft YaHei" panose="020B0503020204020204" pitchFamily="34" charset="-122"/>
                <a:ea typeface="Microsoft YaHei" panose="020B0503020204020204" pitchFamily="34" charset="-122"/>
              </a:rPr>
              <a:t>——</a:t>
            </a:r>
            <a:r>
              <a:rPr lang="zh-CN" altLang="en-US" sz="1800" b="1" dirty="0">
                <a:solidFill>
                  <a:schemeClr val="tx2"/>
                </a:solidFill>
                <a:latin typeface="Microsoft YaHei" panose="020B0503020204020204" pitchFamily="34" charset="-122"/>
                <a:ea typeface="Microsoft YaHei" panose="020B0503020204020204" pitchFamily="34" charset="-122"/>
              </a:rPr>
              <a:t>明确自身兴趣方向</a:t>
            </a:r>
            <a:r>
              <a:rPr lang="zh-CN" altLang="en-US" sz="1800" dirty="0">
                <a:solidFill>
                  <a:schemeClr val="tx2"/>
                </a:solidFill>
                <a:latin typeface="Microsoft YaHei" panose="020B0503020204020204" pitchFamily="34" charset="-122"/>
                <a:ea typeface="Microsoft YaHei" panose="020B0503020204020204" pitchFamily="34" charset="-122"/>
              </a:rPr>
              <a:t>（至少不讨厌），对某一方向或某一话题</a:t>
            </a:r>
            <a:r>
              <a:rPr lang="zh-CN" altLang="en-US" sz="1800" dirty="0">
                <a:solidFill>
                  <a:srgbClr val="FF0000"/>
                </a:solidFill>
                <a:latin typeface="Microsoft YaHei" panose="020B0503020204020204" pitchFamily="34" charset="-122"/>
                <a:ea typeface="Microsoft YaHei" panose="020B0503020204020204" pitchFamily="34" charset="-122"/>
              </a:rPr>
              <a:t>持续性关注或有自己独特的见解</a:t>
            </a:r>
            <a:r>
              <a:rPr lang="zh-CN" altLang="en-US" sz="1800" dirty="0">
                <a:solidFill>
                  <a:schemeClr val="tx2"/>
                </a:solidFill>
                <a:latin typeface="Microsoft YaHei" panose="020B0503020204020204" pitchFamily="34" charset="-122"/>
                <a:ea typeface="Microsoft YaHei" panose="020B0503020204020204" pitchFamily="34" charset="-122"/>
              </a:rPr>
              <a:t>。</a:t>
            </a:r>
          </a:p>
          <a:p>
            <a:pPr>
              <a:buFont typeface="Wingdings 2" pitchFamily="2" charset="2"/>
              <a:buNone/>
            </a:pPr>
            <a:endParaRPr lang="zh-CN" altLang="en-US" sz="1800" dirty="0">
              <a:solidFill>
                <a:schemeClr val="tx2"/>
              </a:solidFill>
              <a:latin typeface="Microsoft YaHei" panose="020B0503020204020204" pitchFamily="34" charset="-122"/>
              <a:ea typeface="Microsoft YaHei" panose="020B0503020204020204" pitchFamily="34" charset="-122"/>
            </a:endParaRPr>
          </a:p>
          <a:p>
            <a:pPr>
              <a:buFont typeface="Wingdings 2" pitchFamily="2" charset="2"/>
              <a:buNone/>
            </a:pPr>
            <a:r>
              <a:rPr lang="zh-CN" altLang="en-US" sz="1800" b="1" dirty="0">
                <a:solidFill>
                  <a:schemeClr val="tx2"/>
                </a:solidFill>
                <a:latin typeface="Microsoft YaHei" panose="020B0503020204020204" pitchFamily="34" charset="-122"/>
                <a:ea typeface="Microsoft YaHei" panose="020B0503020204020204" pitchFamily="34" charset="-122"/>
              </a:rPr>
              <a:t>第三步</a:t>
            </a:r>
            <a:r>
              <a:rPr lang="en-US" altLang="zh-CN" sz="1800" b="1" dirty="0">
                <a:solidFill>
                  <a:schemeClr val="tx2"/>
                </a:solidFill>
                <a:latin typeface="Microsoft YaHei" panose="020B0503020204020204" pitchFamily="34" charset="-122"/>
                <a:ea typeface="Microsoft YaHei" panose="020B0503020204020204" pitchFamily="34" charset="-122"/>
              </a:rPr>
              <a:t>——</a:t>
            </a:r>
            <a:r>
              <a:rPr lang="zh-CN" altLang="en-US" sz="1800" b="1" dirty="0">
                <a:solidFill>
                  <a:schemeClr val="tx2"/>
                </a:solidFill>
                <a:latin typeface="Microsoft YaHei" panose="020B0503020204020204" pitchFamily="34" charset="-122"/>
                <a:ea typeface="Microsoft YaHei" panose="020B0503020204020204" pitchFamily="34" charset="-122"/>
              </a:rPr>
              <a:t>转换主题关键词</a:t>
            </a:r>
            <a:r>
              <a:rPr lang="zh-CN" altLang="en-US" sz="1800" dirty="0">
                <a:solidFill>
                  <a:schemeClr val="tx2"/>
                </a:solidFill>
                <a:latin typeface="Microsoft YaHei" panose="020B0503020204020204" pitchFamily="34" charset="-122"/>
                <a:ea typeface="Microsoft YaHei" panose="020B0503020204020204" pitchFamily="34" charset="-122"/>
              </a:rPr>
              <a:t>，用发展的眼光看问题，将</a:t>
            </a:r>
            <a:r>
              <a:rPr lang="zh-CN" altLang="en-US" sz="1800" dirty="0">
                <a:solidFill>
                  <a:srgbClr val="FF0000"/>
                </a:solidFill>
                <a:latin typeface="Microsoft YaHei" panose="020B0503020204020204" pitchFamily="34" charset="-122"/>
                <a:ea typeface="Microsoft YaHei" panose="020B0503020204020204" pitchFamily="34" charset="-122"/>
              </a:rPr>
              <a:t>主题关键词由大众思维转换为学术见解</a:t>
            </a:r>
            <a:r>
              <a:rPr lang="zh-CN" altLang="en-US" sz="1800" dirty="0">
                <a:solidFill>
                  <a:schemeClr val="tx2"/>
                </a:solidFill>
                <a:latin typeface="Microsoft YaHei" panose="020B0503020204020204" pitchFamily="34" charset="-122"/>
                <a:ea typeface="Microsoft YaHei" panose="020B0503020204020204" pitchFamily="34" charset="-122"/>
              </a:rPr>
              <a:t>，同时适当考虑发挥“眼球”效应</a:t>
            </a:r>
            <a:r>
              <a:rPr lang="zh-CN" altLang="en-US" sz="1800" dirty="0" smtClean="0">
                <a:solidFill>
                  <a:schemeClr val="tx2"/>
                </a:solidFill>
                <a:latin typeface="Microsoft YaHei" panose="020B0503020204020204" pitchFamily="34" charset="-122"/>
                <a:ea typeface="Microsoft YaHei" panose="020B0503020204020204" pitchFamily="34" charset="-122"/>
              </a:rPr>
              <a:t>，</a:t>
            </a:r>
            <a:r>
              <a:rPr lang="zh-CN" altLang="en-US" sz="1800" dirty="0" smtClean="0">
                <a:solidFill>
                  <a:srgbClr val="FF0000"/>
                </a:solidFill>
                <a:latin typeface="Microsoft YaHei" panose="020B0503020204020204" pitchFamily="34" charset="-122"/>
                <a:ea typeface="Microsoft YaHei" panose="020B0503020204020204" pitchFamily="34" charset="-122"/>
              </a:rPr>
              <a:t>关注新政策、社会热点、新方法、新技术</a:t>
            </a:r>
            <a:r>
              <a:rPr lang="zh-CN" altLang="en-US" sz="1800" dirty="0" smtClean="0">
                <a:solidFill>
                  <a:schemeClr val="tx2"/>
                </a:solidFill>
                <a:latin typeface="Microsoft YaHei" panose="020B0503020204020204" pitchFamily="34" charset="-122"/>
                <a:ea typeface="Microsoft YaHei" panose="020B0503020204020204" pitchFamily="34" charset="-122"/>
              </a:rPr>
              <a:t>，确定最终选题。</a:t>
            </a:r>
            <a:endParaRPr lang="zh-CN" altLang="en-US" sz="1800" dirty="0">
              <a:solidFill>
                <a:schemeClr val="tx2"/>
              </a:solidFill>
              <a:latin typeface="Microsoft YaHei" panose="020B0503020204020204" pitchFamily="34" charset="-122"/>
              <a:ea typeface="Microsoft YaHei" panose="020B0503020204020204" pitchFamily="34" charset="-122"/>
            </a:endParaRPr>
          </a:p>
          <a:p>
            <a:pPr>
              <a:buFont typeface="Wingdings 2" pitchFamily="2" charset="2"/>
              <a:buNone/>
            </a:pPr>
            <a:endParaRPr lang="en-US" altLang="zh-CN" sz="2400" dirty="0"/>
          </a:p>
          <a:p>
            <a:pPr>
              <a:buFont typeface="Wingdings 2" pitchFamily="2" charset="2"/>
              <a:buNone/>
            </a:pPr>
            <a:endParaRPr lang="zh-CN" altLang="en-US" sz="2400" dirty="0">
              <a:latin typeface="黑体" panose="02010609060101010101" pitchFamily="49" charset="-122"/>
            </a:endParaRPr>
          </a:p>
        </p:txBody>
      </p:sp>
      <p:pic>
        <p:nvPicPr>
          <p:cNvPr id="51203" name="Picture 3">
            <a:extLst>
              <a:ext uri="{FF2B5EF4-FFF2-40B4-BE49-F238E27FC236}">
                <a16:creationId xmlns:a16="http://schemas.microsoft.com/office/drawing/2014/main" xmlns="" id="{94B68EDF-52AA-6E48-8369-14DBC3DEA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1200"/>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F682F84E-15E9-2946-A5AD-072E1C18174F}"/>
              </a:ext>
            </a:extLst>
          </p:cNvPr>
          <p:cNvSpPr/>
          <p:nvPr/>
        </p:nvSpPr>
        <p:spPr>
          <a:xfrm>
            <a:off x="8692203" y="188640"/>
            <a:ext cx="2492990"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选题的方法</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pic>
        <p:nvPicPr>
          <p:cNvPr id="5" name="图片 4">
            <a:extLst>
              <a:ext uri="{FF2B5EF4-FFF2-40B4-BE49-F238E27FC236}">
                <a16:creationId xmlns:a16="http://schemas.microsoft.com/office/drawing/2014/main" xmlns="" id="{CA17E7BA-F710-4C4D-8994-69DB4658A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ppt_x"/>
                                          </p:val>
                                        </p:tav>
                                        <p:tav tm="100000">
                                          <p:val>
                                            <p:strVal val="#ppt_x"/>
                                          </p:val>
                                        </p:tav>
                                      </p:tavLst>
                                    </p:anim>
                                    <p:anim calcmode="lin" valueType="num">
                                      <p:cBhvr additive="base">
                                        <p:cTn id="14"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71D624-4129-C046-AB1D-8E77DF1F3CFE}"/>
              </a:ext>
            </a:extLst>
          </p:cNvPr>
          <p:cNvSpPr>
            <a:spLocks noGrp="1"/>
          </p:cNvSpPr>
          <p:nvPr>
            <p:ph type="title"/>
          </p:nvPr>
        </p:nvSpPr>
        <p:spPr>
          <a:xfrm>
            <a:off x="1824396" y="747821"/>
            <a:ext cx="6781800" cy="523220"/>
          </a:xfrm>
        </p:spPr>
        <p:txBody>
          <a:bodyPr/>
          <a:lstStyle/>
          <a:p>
            <a:pPr algn="l"/>
            <a:r>
              <a:rPr lang="zh-CN" altLang="en-US" sz="2800" dirty="0">
                <a:solidFill>
                  <a:schemeClr val="accent1">
                    <a:lumMod val="75000"/>
                  </a:schemeClr>
                </a:solidFill>
                <a:effectLst>
                  <a:outerShdw blurRad="38100" dist="38100" dir="2700000" algn="tl">
                    <a:srgbClr val="C0C0C0"/>
                  </a:outerShdw>
                </a:effectLst>
              </a:rPr>
              <a:t>举个例子：</a:t>
            </a:r>
          </a:p>
        </p:txBody>
      </p:sp>
      <p:sp>
        <p:nvSpPr>
          <p:cNvPr id="3" name="内容占位符 2">
            <a:extLst>
              <a:ext uri="{FF2B5EF4-FFF2-40B4-BE49-F238E27FC236}">
                <a16:creationId xmlns:a16="http://schemas.microsoft.com/office/drawing/2014/main" xmlns="" id="{F9192B06-6891-E442-AABA-9CEB37CFBB8D}"/>
              </a:ext>
            </a:extLst>
          </p:cNvPr>
          <p:cNvSpPr>
            <a:spLocks noGrp="1"/>
          </p:cNvSpPr>
          <p:nvPr>
            <p:ph idx="1"/>
          </p:nvPr>
        </p:nvSpPr>
        <p:spPr>
          <a:xfrm>
            <a:off x="1991544" y="1484784"/>
            <a:ext cx="8424936" cy="5373216"/>
          </a:xfrm>
        </p:spPr>
        <p:txBody>
          <a:bodyPr>
            <a:normAutofit fontScale="85000" lnSpcReduction="20000"/>
          </a:bodyPr>
          <a:lstStyle/>
          <a:p>
            <a:pPr>
              <a:buFont typeface="Wingdings 2" pitchFamily="2" charset="2"/>
              <a:buNone/>
            </a:pPr>
            <a:r>
              <a:rPr lang="zh-CN" altLang="en-US" sz="2000" b="1" dirty="0">
                <a:solidFill>
                  <a:srgbClr val="FF0000"/>
                </a:solidFill>
                <a:latin typeface="Microsoft YaHei" panose="020B0503020204020204" pitchFamily="34" charset="-122"/>
                <a:ea typeface="Microsoft YaHei" panose="020B0503020204020204" pitchFamily="34" charset="-122"/>
              </a:rPr>
              <a:t>应用选题三步法定题</a:t>
            </a:r>
            <a:r>
              <a:rPr lang="zh-CN" altLang="en-US" sz="2000" dirty="0">
                <a:solidFill>
                  <a:srgbClr val="FF0000"/>
                </a:solidFill>
                <a:latin typeface="Microsoft YaHei" panose="020B0503020204020204" pitchFamily="34" charset="-122"/>
                <a:ea typeface="Microsoft YaHei" panose="020B0503020204020204" pitchFamily="34" charset="-122"/>
              </a:rPr>
              <a:t>：</a:t>
            </a:r>
            <a:endParaRPr lang="en-US" altLang="zh-CN" sz="2000" dirty="0">
              <a:solidFill>
                <a:srgbClr val="FF0000"/>
              </a:solidFill>
              <a:latin typeface="Microsoft YaHei" panose="020B0503020204020204" pitchFamily="34" charset="-122"/>
              <a:ea typeface="Microsoft YaHei" panose="020B0503020204020204" pitchFamily="34" charset="-122"/>
            </a:endParaRPr>
          </a:p>
          <a:p>
            <a:pPr>
              <a:lnSpc>
                <a:spcPts val="2000"/>
              </a:lnSpc>
              <a:buFont typeface="Wingdings 2" pitchFamily="2" charset="2"/>
              <a:buNone/>
            </a:pPr>
            <a:r>
              <a:rPr lang="zh-CN" altLang="en-US" sz="17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第一</a:t>
            </a:r>
            <a:r>
              <a:rPr lang="zh-CN" altLang="en-US"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步</a:t>
            </a:r>
            <a:r>
              <a:rPr lang="en-US" altLang="zh-CN"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梳理</a:t>
            </a:r>
            <a:r>
              <a:rPr lang="zh-CN" altLang="en-US" sz="17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自身资源</a:t>
            </a:r>
          </a:p>
          <a:p>
            <a:pPr>
              <a:lnSpc>
                <a:spcPts val="2000"/>
              </a:lnSpc>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作为互联网相关专业的学生，</a:t>
            </a:r>
            <a:r>
              <a:rPr lang="zh-CN" altLang="en-US" sz="1700" dirty="0">
                <a:solidFill>
                  <a:srgbClr val="FF0000"/>
                </a:solidFill>
                <a:latin typeface="Microsoft YaHei" panose="020B0503020204020204" pitchFamily="34" charset="-122"/>
                <a:ea typeface="Microsoft YaHei" panose="020B0503020204020204" pitchFamily="34" charset="-122"/>
              </a:rPr>
              <a:t>知识储备</a:t>
            </a: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量是有的，代码当然不是白写的；</a:t>
            </a:r>
          </a:p>
          <a:p>
            <a:pPr>
              <a:lnSpc>
                <a:spcPts val="2000"/>
              </a:lnSpc>
              <a:buFont typeface="Wingdings 2" pitchFamily="2" charset="2"/>
              <a:buNone/>
            </a:pPr>
            <a:r>
              <a:rPr lang="zh-CN" altLang="en-US" sz="1700" dirty="0">
                <a:solidFill>
                  <a:srgbClr val="FF0000"/>
                </a:solidFill>
                <a:latin typeface="Microsoft YaHei" panose="020B0503020204020204" pitchFamily="34" charset="-122"/>
                <a:ea typeface="Microsoft YaHei" panose="020B0503020204020204" pitchFamily="34" charset="-122"/>
              </a:rPr>
              <a:t>  从事互联网行业，熟悉行业发展状况，认识若干行业大牛</a:t>
            </a: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a:t>
            </a:r>
          </a:p>
          <a:p>
            <a:pPr>
              <a:lnSpc>
                <a:spcPts val="2000"/>
              </a:lnSpc>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以上都是</a:t>
            </a:r>
            <a:r>
              <a:rPr lang="zh-CN" altLang="en-US" sz="1700" dirty="0">
                <a:solidFill>
                  <a:srgbClr val="FF0000"/>
                </a:solidFill>
                <a:latin typeface="Microsoft YaHei" panose="020B0503020204020204" pitchFamily="34" charset="-122"/>
                <a:ea typeface="Microsoft YaHei" panose="020B0503020204020204" pitchFamily="34" charset="-122"/>
              </a:rPr>
              <a:t>自己特色资源</a:t>
            </a: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的体现。</a:t>
            </a:r>
          </a:p>
          <a:p>
            <a:pPr>
              <a:lnSpc>
                <a:spcPts val="2000"/>
              </a:lnSpc>
              <a:buFont typeface="Wingdings 2" pitchFamily="2" charset="2"/>
              <a:buNone/>
            </a:pPr>
            <a:r>
              <a:rPr lang="zh-CN" altLang="en-US" sz="17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第二步</a:t>
            </a:r>
            <a:r>
              <a:rPr lang="en-US" altLang="zh-CN"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明确</a:t>
            </a:r>
            <a:r>
              <a:rPr lang="zh-CN" altLang="en-US" sz="17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自身兴趣方向</a:t>
            </a:r>
          </a:p>
          <a:p>
            <a:pPr>
              <a:lnSpc>
                <a:spcPts val="2000"/>
              </a:lnSpc>
              <a:buFont typeface="Wingdings 2" pitchFamily="2" charset="2"/>
              <a:buNone/>
            </a:pPr>
            <a:r>
              <a:rPr lang="zh-CN" altLang="en-US" sz="1700" dirty="0">
                <a:solidFill>
                  <a:srgbClr val="FF0000"/>
                </a:solidFill>
                <a:latin typeface="Microsoft YaHei" panose="020B0503020204020204" pitchFamily="34" charset="-122"/>
                <a:ea typeface="Microsoft YaHei" panose="020B0503020204020204" pitchFamily="34" charset="-122"/>
              </a:rPr>
              <a:t>  对区块链、比特币、</a:t>
            </a:r>
            <a:r>
              <a:rPr lang="en-US" altLang="zh-CN" sz="1700" dirty="0">
                <a:solidFill>
                  <a:srgbClr val="FF0000"/>
                </a:solidFill>
                <a:latin typeface="Microsoft YaHei" panose="020B0503020204020204" pitchFamily="34" charset="-122"/>
                <a:ea typeface="Microsoft YaHei" panose="020B0503020204020204" pitchFamily="34" charset="-122"/>
              </a:rPr>
              <a:t>B2B+B2C</a:t>
            </a:r>
            <a:r>
              <a:rPr lang="zh-CN" altLang="en-US" sz="1700" dirty="0">
                <a:solidFill>
                  <a:srgbClr val="FF0000"/>
                </a:solidFill>
                <a:latin typeface="Microsoft YaHei" panose="020B0503020204020204" pitchFamily="34" charset="-122"/>
                <a:ea typeface="Microsoft YaHei" panose="020B0503020204020204" pitchFamily="34" charset="-122"/>
              </a:rPr>
              <a:t>这类话题一直很感兴趣</a:t>
            </a: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，平时非常关注，哪位业界大牛发表了相关的文章或演讲，都会去读一读听一听，常常结合自己的工作内容思考问题，时不时有一些灵感冒出来。</a:t>
            </a:r>
          </a:p>
          <a:p>
            <a:pPr>
              <a:lnSpc>
                <a:spcPts val="2000"/>
              </a:lnSpc>
              <a:buFont typeface="Wingdings 2" pitchFamily="2" charset="2"/>
              <a:buNone/>
            </a:pPr>
            <a:r>
              <a:rPr lang="zh-CN" altLang="en-US" sz="17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第三步</a:t>
            </a:r>
            <a:r>
              <a:rPr lang="en-US" altLang="zh-CN"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sz="1700" b="1" dirty="0" smtClean="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转换</a:t>
            </a:r>
            <a:r>
              <a:rPr lang="zh-CN" altLang="en-US" sz="17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主题关键词，整理题目</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梳理自己对“区块链”的理解和积累</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联想“区块链”相关社会话题</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列举可能用到的研究方法</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将平时检索收集的论文材料内容进行筛选、匹配、分析，优化语言使之更学术化</a:t>
            </a:r>
          </a:p>
          <a:p>
            <a:pPr>
              <a:buFont typeface="Wingdings 2" pitchFamily="2" charset="2"/>
              <a:buNone/>
            </a:pPr>
            <a:r>
              <a:rPr lang="zh-CN" altLang="en-US" sz="1700" dirty="0">
                <a:solidFill>
                  <a:schemeClr val="accent2">
                    <a:lumMod val="75000"/>
                  </a:schemeClr>
                </a:solidFill>
                <a:latin typeface="Microsoft YaHei" panose="020B0503020204020204" pitchFamily="34" charset="-122"/>
                <a:ea typeface="Microsoft YaHei" panose="020B0503020204020204" pitchFamily="34" charset="-122"/>
              </a:rPr>
              <a:t>                                                                     ↓</a:t>
            </a:r>
          </a:p>
          <a:p>
            <a:pPr>
              <a:buFont typeface="Wingdings 2" pitchFamily="2" charset="2"/>
              <a:buNone/>
            </a:pPr>
            <a:r>
              <a:rPr lang="zh-CN" altLang="en-US" sz="1700" b="1" dirty="0">
                <a:solidFill>
                  <a:schemeClr val="accent2">
                    <a:lumMod val="75000"/>
                  </a:schemeClr>
                </a:solidFill>
                <a:latin typeface="Microsoft YaHei" panose="020B0503020204020204" pitchFamily="34" charset="-122"/>
                <a:ea typeface="Microsoft YaHei" panose="020B0503020204020204" pitchFamily="34" charset="-122"/>
              </a:rPr>
              <a:t>                初拟题目：</a:t>
            </a:r>
            <a:r>
              <a:rPr lang="en-US" altLang="zh-CN" sz="1700" b="1" dirty="0">
                <a:solidFill>
                  <a:schemeClr val="accent2">
                    <a:lumMod val="75000"/>
                  </a:schemeClr>
                </a:solidFill>
                <a:latin typeface="Microsoft YaHei" panose="020B0503020204020204" pitchFamily="34" charset="-122"/>
                <a:ea typeface="Microsoft YaHei" panose="020B0503020204020204" pitchFamily="34" charset="-122"/>
              </a:rPr>
              <a:t>《</a:t>
            </a:r>
            <a:r>
              <a:rPr lang="zh-CN" altLang="en-US" sz="1700" b="1" dirty="0">
                <a:solidFill>
                  <a:schemeClr val="accent2">
                    <a:lumMod val="75000"/>
                  </a:schemeClr>
                </a:solidFill>
                <a:latin typeface="Microsoft YaHei" panose="020B0503020204020204" pitchFamily="34" charset="-122"/>
                <a:ea typeface="Microsoft YaHei" panose="020B0503020204020204" pitchFamily="34" charset="-122"/>
              </a:rPr>
              <a:t>基于区块链的供应链动态多中心协同认证模型</a:t>
            </a:r>
            <a:r>
              <a:rPr lang="en-US" altLang="zh-CN" sz="1700" b="1" dirty="0">
                <a:solidFill>
                  <a:schemeClr val="accent2">
                    <a:lumMod val="75000"/>
                  </a:schemeClr>
                </a:solidFill>
                <a:latin typeface="Microsoft YaHei" panose="020B0503020204020204" pitchFamily="34" charset="-122"/>
                <a:ea typeface="Microsoft YaHei" panose="020B0503020204020204" pitchFamily="34" charset="-122"/>
              </a:rPr>
              <a:t>》</a:t>
            </a:r>
            <a:endParaRPr lang="zh-CN" altLang="en-US" sz="1700" b="1" dirty="0">
              <a:solidFill>
                <a:schemeClr val="accent2">
                  <a:lumMod val="75000"/>
                </a:schemeClr>
              </a:solidFill>
              <a:latin typeface="Microsoft YaHei" panose="020B0503020204020204" pitchFamily="34" charset="-122"/>
              <a:ea typeface="Microsoft YaHei" panose="020B0503020204020204" pitchFamily="34" charset="-122"/>
            </a:endParaRPr>
          </a:p>
          <a:p>
            <a:pPr>
              <a:buFont typeface="Wingdings 2" pitchFamily="2" charset="2"/>
              <a:buNone/>
            </a:pPr>
            <a:r>
              <a:rPr lang="en-US" altLang="zh-CN" sz="1700" b="1" dirty="0">
                <a:solidFill>
                  <a:schemeClr val="accent2">
                    <a:lumMod val="75000"/>
                  </a:schemeClr>
                </a:solidFill>
                <a:latin typeface="Microsoft YaHei" panose="020B0503020204020204" pitchFamily="34" charset="-122"/>
                <a:ea typeface="Microsoft YaHei" panose="020B0503020204020204" pitchFamily="34" charset="-122"/>
              </a:rPr>
              <a:t>                                《“</a:t>
            </a:r>
            <a:r>
              <a:rPr lang="zh-CN" altLang="en-US" sz="1700" b="1" dirty="0">
                <a:solidFill>
                  <a:schemeClr val="accent2">
                    <a:lumMod val="75000"/>
                  </a:schemeClr>
                </a:solidFill>
                <a:latin typeface="Microsoft YaHei" panose="020B0503020204020204" pitchFamily="34" charset="-122"/>
                <a:ea typeface="Microsoft YaHei" panose="020B0503020204020204" pitchFamily="34" charset="-122"/>
              </a:rPr>
              <a:t>区块链</a:t>
            </a:r>
            <a:r>
              <a:rPr lang="en-US" altLang="zh-CN" sz="1700" b="1" dirty="0">
                <a:solidFill>
                  <a:schemeClr val="accent2">
                    <a:lumMod val="75000"/>
                  </a:schemeClr>
                </a:solidFill>
                <a:latin typeface="Microsoft YaHei" panose="020B0503020204020204" pitchFamily="34" charset="-122"/>
                <a:ea typeface="Microsoft YaHei" panose="020B0503020204020204" pitchFamily="34" charset="-122"/>
              </a:rPr>
              <a:t>+”</a:t>
            </a:r>
            <a:r>
              <a:rPr lang="zh-CN" altLang="en-US" sz="1700" b="1" dirty="0">
                <a:solidFill>
                  <a:schemeClr val="accent2">
                    <a:lumMod val="75000"/>
                  </a:schemeClr>
                </a:solidFill>
                <a:latin typeface="Microsoft YaHei" panose="020B0503020204020204" pitchFamily="34" charset="-122"/>
                <a:ea typeface="Microsoft YaHei" panose="020B0503020204020204" pitchFamily="34" charset="-122"/>
              </a:rPr>
              <a:t>教育的发展现状及其应用价值研究</a:t>
            </a:r>
            <a:r>
              <a:rPr lang="en-US" altLang="zh-CN" sz="1700" b="1" dirty="0">
                <a:solidFill>
                  <a:schemeClr val="accent2">
                    <a:lumMod val="75000"/>
                  </a:schemeClr>
                </a:solidFill>
                <a:latin typeface="Microsoft YaHei" panose="020B0503020204020204" pitchFamily="34" charset="-122"/>
                <a:ea typeface="Microsoft YaHei" panose="020B0503020204020204" pitchFamily="34" charset="-122"/>
              </a:rPr>
              <a:t>》</a:t>
            </a:r>
            <a:endParaRPr lang="zh-CN" altLang="en-US" sz="1700" b="1" dirty="0">
              <a:solidFill>
                <a:schemeClr val="accent2">
                  <a:lumMod val="75000"/>
                </a:schemeClr>
              </a:solidFill>
              <a:latin typeface="Microsoft YaHei" panose="020B0503020204020204" pitchFamily="34" charset="-122"/>
              <a:ea typeface="Microsoft YaHei" panose="020B0503020204020204" pitchFamily="34" charset="-122"/>
            </a:endParaRPr>
          </a:p>
          <a:p>
            <a:endParaRPr lang="zh-CN" altLang="en-US" sz="1700" dirty="0">
              <a:solidFill>
                <a:schemeClr val="accent2">
                  <a:lumMod val="75000"/>
                </a:schemeClr>
              </a:solidFill>
              <a:latin typeface="Microsoft YaHei" panose="020B0503020204020204" pitchFamily="34" charset="-122"/>
              <a:ea typeface="Microsoft YaHei" panose="020B0503020204020204" pitchFamily="34" charset="-122"/>
            </a:endParaRPr>
          </a:p>
          <a:p>
            <a:pPr>
              <a:buFont typeface="Wingdings 2" pitchFamily="2" charset="2"/>
              <a:buNone/>
            </a:pPr>
            <a:r>
              <a:rPr lang="zh-CN" altLang="en-US" sz="1700" dirty="0">
                <a:solidFill>
                  <a:srgbClr val="0070C0"/>
                </a:solidFill>
                <a:latin typeface="Microsoft YaHei" panose="020B0503020204020204" pitchFamily="34" charset="-122"/>
                <a:ea typeface="Microsoft YaHei" panose="020B0503020204020204" pitchFamily="34" charset="-122"/>
              </a:rPr>
              <a:t>备注：上述两篇是国家自然科学基金项目和国家社科基金项目课题阶段性研究成果文章题目。</a:t>
            </a:r>
            <a:endParaRPr lang="zh-CN" altLang="en-US" sz="3000" dirty="0">
              <a:solidFill>
                <a:srgbClr val="0070C0"/>
              </a:solidFill>
              <a:latin typeface="Microsoft YaHei" panose="020B0503020204020204" pitchFamily="34" charset="-122"/>
              <a:ea typeface="Microsoft YaHei" panose="020B0503020204020204" pitchFamily="34" charset="-122"/>
            </a:endParaRPr>
          </a:p>
        </p:txBody>
      </p:sp>
      <p:pic>
        <p:nvPicPr>
          <p:cNvPr id="52226" name="Picture 2">
            <a:extLst>
              <a:ext uri="{FF2B5EF4-FFF2-40B4-BE49-F238E27FC236}">
                <a16:creationId xmlns:a16="http://schemas.microsoft.com/office/drawing/2014/main" xmlns="" id="{3B138798-93EC-2B45-8ACD-32BB99A15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040" y="298458"/>
            <a:ext cx="4471156" cy="147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9C421EE0-1F4D-BA4E-986A-AC391E8BAB1D}"/>
              </a:ext>
            </a:extLst>
          </p:cNvPr>
          <p:cNvSpPr/>
          <p:nvPr/>
        </p:nvSpPr>
        <p:spPr>
          <a:xfrm>
            <a:off x="8832304" y="233908"/>
            <a:ext cx="2492990"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选题的方法</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pic>
        <p:nvPicPr>
          <p:cNvPr id="6" name="图片 5">
            <a:extLst>
              <a:ext uri="{FF2B5EF4-FFF2-40B4-BE49-F238E27FC236}">
                <a16:creationId xmlns:a16="http://schemas.microsoft.com/office/drawing/2014/main" xmlns="" id="{DD40A289-64F4-F740-8B50-1A722E49D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additive="base">
                                        <p:cTn id="6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additive="base">
                                        <p:cTn id="7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 calcmode="lin" valueType="num">
                                      <p:cBhvr additive="base">
                                        <p:cTn id="82"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3">
                                            <p:txEl>
                                              <p:pRg st="14" end="14"/>
                                            </p:txEl>
                                          </p:spTgt>
                                        </p:tgtEl>
                                        <p:attrNameLst>
                                          <p:attrName>style.visibility</p:attrName>
                                        </p:attrNameLst>
                                      </p:cBhvr>
                                      <p:to>
                                        <p:strVal val="visible"/>
                                      </p:to>
                                    </p:set>
                                    <p:anim calcmode="lin" valueType="num">
                                      <p:cBhvr additive="base">
                                        <p:cTn id="8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anim calcmode="lin" valueType="num">
                                      <p:cBhvr additive="base">
                                        <p:cTn id="94"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3">
                                            <p:txEl>
                                              <p:pRg st="16" end="16"/>
                                            </p:txEl>
                                          </p:spTgt>
                                        </p:tgtEl>
                                        <p:attrNameLst>
                                          <p:attrName>style.visibility</p:attrName>
                                        </p:attrNameLst>
                                      </p:cBhvr>
                                      <p:to>
                                        <p:strVal val="visible"/>
                                      </p:to>
                                    </p:set>
                                    <p:anim calcmode="lin" valueType="num">
                                      <p:cBhvr additive="base">
                                        <p:cTn id="100"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
                                            <p:txEl>
                                              <p:pRg st="17" end="17"/>
                                            </p:txEl>
                                          </p:spTgt>
                                        </p:tgtEl>
                                        <p:attrNameLst>
                                          <p:attrName>style.visibility</p:attrName>
                                        </p:attrNameLst>
                                      </p:cBhvr>
                                      <p:to>
                                        <p:strVal val="visible"/>
                                      </p:to>
                                    </p:set>
                                    <p:anim calcmode="lin" valueType="num">
                                      <p:cBhvr additive="base">
                                        <p:cTn id="104"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
                                            <p:txEl>
                                              <p:pRg st="19" end="19"/>
                                            </p:txEl>
                                          </p:spTgt>
                                        </p:tgtEl>
                                        <p:attrNameLst>
                                          <p:attrName>style.visibility</p:attrName>
                                        </p:attrNameLst>
                                      </p:cBhvr>
                                      <p:to>
                                        <p:strVal val="visible"/>
                                      </p:to>
                                    </p:set>
                                    <p:anim calcmode="lin" valueType="num">
                                      <p:cBhvr additive="base">
                                        <p:cTn id="108"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94E863D-F3DC-9E42-88FD-E9B2D2677A7D}"/>
              </a:ext>
            </a:extLst>
          </p:cNvPr>
          <p:cNvSpPr/>
          <p:nvPr/>
        </p:nvSpPr>
        <p:spPr>
          <a:xfrm>
            <a:off x="1161321" y="522599"/>
            <a:ext cx="8160568" cy="3508653"/>
          </a:xfrm>
          <a:prstGeom prst="rect">
            <a:avLst/>
          </a:prstGeom>
        </p:spPr>
        <p:txBody>
          <a:bodyPr wrap="square">
            <a:spAutoFit/>
          </a:bodyPr>
          <a:lstStyle/>
          <a:p>
            <a:pPr>
              <a:lnSpc>
                <a:spcPct val="150000"/>
              </a:lnSpc>
            </a:pP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论文选题</a:t>
            </a:r>
            <a:r>
              <a:rPr lang="en-US" altLang="zh-CN" sz="2400" b="1" dirty="0">
                <a:solidFill>
                  <a:schemeClr val="accent1">
                    <a:lumMod val="50000"/>
                  </a:schemeClr>
                </a:solidFill>
                <a:latin typeface="Microsoft YaHei" panose="020B0503020204020204" pitchFamily="34" charset="-122"/>
                <a:ea typeface="Microsoft YaHei" panose="020B0503020204020204" pitchFamily="34" charset="-122"/>
              </a:rPr>
              <a:t>8</a:t>
            </a:r>
            <a:r>
              <a:rPr lang="zh-CN" altLang="en-US" sz="2400" b="1" dirty="0">
                <a:solidFill>
                  <a:schemeClr val="accent1">
                    <a:lumMod val="50000"/>
                  </a:schemeClr>
                </a:solidFill>
                <a:latin typeface="Microsoft YaHei" panose="020B0503020204020204" pitchFamily="34" charset="-122"/>
                <a:ea typeface="Microsoft YaHei" panose="020B0503020204020204" pitchFamily="34" charset="-122"/>
              </a:rPr>
              <a:t>种方法</a:t>
            </a:r>
            <a:r>
              <a:rPr lang="zh-CN" altLang="en-US" sz="2400" b="1" dirty="0">
                <a:solidFill>
                  <a:srgbClr val="FF0000"/>
                </a:solidFill>
                <a:latin typeface="Microsoft YaHei" panose="020B0503020204020204" pitchFamily="34" charset="-122"/>
                <a:ea typeface="Microsoft YaHei" panose="020B0503020204020204" pitchFamily="34" charset="-122"/>
              </a:rPr>
              <a:t>（参考</a:t>
            </a:r>
            <a:r>
              <a:rPr lang="zh-CN" altLang="en-US" sz="2400" b="1" dirty="0" smtClean="0">
                <a:solidFill>
                  <a:srgbClr val="FF0000"/>
                </a:solidFill>
                <a:latin typeface="Microsoft YaHei" panose="020B0503020204020204" pitchFamily="34" charset="-122"/>
                <a:ea typeface="Microsoft YaHei" panose="020B0503020204020204" pitchFamily="34" charset="-122"/>
              </a:rPr>
              <a:t>）</a:t>
            </a:r>
            <a:endParaRPr lang="en-US" altLang="zh-CN" sz="2400" b="1" dirty="0" smtClean="0">
              <a:solidFill>
                <a:srgbClr val="FF0000"/>
              </a:solidFill>
              <a:latin typeface="Microsoft YaHei" panose="020B0503020204020204" pitchFamily="34" charset="-122"/>
              <a:ea typeface="Microsoft YaHei" panose="020B0503020204020204" pitchFamily="34" charset="-122"/>
            </a:endParaRPr>
          </a:p>
          <a:p>
            <a:pPr>
              <a:lnSpc>
                <a:spcPct val="150000"/>
              </a:lnSpc>
            </a:pPr>
            <a:endParaRPr lang="en-US" altLang="zh-CN" sz="2400" b="1" dirty="0">
              <a:solidFill>
                <a:srgbClr val="FF0000"/>
              </a:solidFill>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材料提炼、假设验证、社会调查、 回溯</a:t>
            </a: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150000"/>
              </a:lnSpc>
            </a:pP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     综合比较、 移植、      质疑、       类比</a:t>
            </a: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150000"/>
              </a:lnSpc>
            </a:pPr>
            <a:endParaRPr lang="en-US" altLang="zh-CN" sz="2000" b="1" dirty="0">
              <a:solidFill>
                <a:schemeClr val="accent1">
                  <a:lumMod val="50000"/>
                </a:schemeClr>
              </a:solidFill>
              <a:latin typeface="Microsoft YaHei" panose="020B0503020204020204" pitchFamily="34" charset="-122"/>
              <a:ea typeface="Microsoft YaHei" panose="020B0503020204020204" pitchFamily="34" charset="-122"/>
            </a:endParaRPr>
          </a:p>
          <a:p>
            <a:pPr marL="342900" indent="-342900">
              <a:lnSpc>
                <a:spcPct val="150000"/>
              </a:lnSpc>
              <a:buFont typeface="Arial" panose="020B0604020202020204" pitchFamily="34" charset="0"/>
              <a:buChar char="•"/>
            </a:pP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结合实践，灵活综合采用。</a:t>
            </a:r>
            <a:endParaRPr lang="en-US" altLang="zh-CN" sz="2000" dirty="0">
              <a:solidFill>
                <a:schemeClr val="accent1">
                  <a:lumMod val="50000"/>
                </a:schemeClr>
              </a:solidFill>
              <a:latin typeface="Microsoft YaHei" panose="020B0503020204020204" pitchFamily="34" charset="-122"/>
              <a:ea typeface="Microsoft YaHei" panose="020B0503020204020204" pitchFamily="34" charset="-122"/>
            </a:endParaRPr>
          </a:p>
          <a:p>
            <a:pPr>
              <a:lnSpc>
                <a:spcPct val="150000"/>
              </a:lnSpc>
            </a:pPr>
            <a:endParaRPr lang="zh-CN" altLang="en-US" sz="2000" dirty="0"/>
          </a:p>
        </p:txBody>
      </p:sp>
      <p:pic>
        <p:nvPicPr>
          <p:cNvPr id="8" name="Picture 2">
            <a:extLst>
              <a:ext uri="{FF2B5EF4-FFF2-40B4-BE49-F238E27FC236}">
                <a16:creationId xmlns:a16="http://schemas.microsoft.com/office/drawing/2014/main" xmlns="" id="{D6B7BEB5-CA48-4741-98A0-8C4BFB8EC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336" y="4494110"/>
            <a:ext cx="2648238" cy="23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xmlns="" id="{14DC3C85-795C-B44F-9411-B8ED56BD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
        <p:nvSpPr>
          <p:cNvPr id="13" name="矩形 12">
            <a:extLst>
              <a:ext uri="{FF2B5EF4-FFF2-40B4-BE49-F238E27FC236}">
                <a16:creationId xmlns:a16="http://schemas.microsoft.com/office/drawing/2014/main" xmlns="" id="{AC7D469C-0147-E648-A09A-87BD74AFE559}"/>
              </a:ext>
            </a:extLst>
          </p:cNvPr>
          <p:cNvSpPr/>
          <p:nvPr/>
        </p:nvSpPr>
        <p:spPr>
          <a:xfrm>
            <a:off x="1161321" y="3812111"/>
            <a:ext cx="9953564"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研究已有科研成果的基础上，寻找“</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空白处</a:t>
            </a: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”和“</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空缺点</a:t>
            </a:r>
            <a:r>
              <a:rPr lang="zh-CN" altLang="en-US" sz="2000" dirty="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000" dirty="0" smtClean="0">
                <a:solidFill>
                  <a:schemeClr val="accent1">
                    <a:lumMod val="50000"/>
                  </a:schemeClr>
                </a:solidFill>
                <a:latin typeface="Microsoft YaHei" panose="020B0503020204020204" pitchFamily="34" charset="-122"/>
                <a:ea typeface="Microsoft YaHei" panose="020B0503020204020204" pitchFamily="34" charset="-122"/>
              </a:rPr>
              <a:t>；</a:t>
            </a:r>
            <a:r>
              <a:rPr lang="zh-CN" altLang="en-US" sz="2000" b="1" dirty="0" smtClean="0">
                <a:solidFill>
                  <a:schemeClr val="accent1">
                    <a:lumMod val="50000"/>
                  </a:schemeClr>
                </a:solidFill>
                <a:latin typeface="Microsoft YaHei" panose="020B0503020204020204" pitchFamily="34" charset="-122"/>
                <a:ea typeface="Microsoft YaHei" panose="020B0503020204020204" pitchFamily="34" charset="-122"/>
              </a:rPr>
              <a:t>在</a:t>
            </a:r>
            <a:r>
              <a:rPr lang="zh-CN" altLang="en-US" sz="2000" b="1" dirty="0">
                <a:solidFill>
                  <a:schemeClr val="accent1">
                    <a:lumMod val="50000"/>
                  </a:schemeClr>
                </a:solidFill>
                <a:latin typeface="Microsoft YaHei" panose="020B0503020204020204" pitchFamily="34" charset="-122"/>
                <a:ea typeface="Microsoft YaHei" panose="020B0503020204020204" pitchFamily="34" charset="-122"/>
              </a:rPr>
              <a:t>多学科的“交叉口”处产生新的思路。</a:t>
            </a:r>
            <a:endParaRPr lang="zh-CN" altLang="en-US" sz="2000" b="1" dirty="0">
              <a:solidFill>
                <a:schemeClr val="accent1">
                  <a:lumMod val="50000"/>
                </a:schemeClr>
              </a:solidFill>
            </a:endParaRPr>
          </a:p>
        </p:txBody>
      </p:sp>
      <p:sp>
        <p:nvSpPr>
          <p:cNvPr id="7" name="矩形 6">
            <a:extLst>
              <a:ext uri="{FF2B5EF4-FFF2-40B4-BE49-F238E27FC236}">
                <a16:creationId xmlns:a16="http://schemas.microsoft.com/office/drawing/2014/main" xmlns="" id="{9C421EE0-1F4D-BA4E-986A-AC391E8BAB1D}"/>
              </a:ext>
            </a:extLst>
          </p:cNvPr>
          <p:cNvSpPr/>
          <p:nvPr/>
        </p:nvSpPr>
        <p:spPr>
          <a:xfrm>
            <a:off x="8832304" y="233908"/>
            <a:ext cx="2492990" cy="646331"/>
          </a:xfrm>
          <a:prstGeom prst="rect">
            <a:avLst/>
          </a:prstGeom>
        </p:spPr>
        <p:txBody>
          <a:bodyPr wrap="none">
            <a:spAutoFit/>
          </a:bodyPr>
          <a:lstStyle/>
          <a:p>
            <a:r>
              <a:rPr lang="zh-CN" altLang="en-US" sz="3600" b="1" dirty="0">
                <a:solidFill>
                  <a:srgbClr val="0070C0"/>
                </a:solidFill>
                <a:latin typeface="华文隶书" panose="02010800040101010101" pitchFamily="2" charset="-122"/>
                <a:ea typeface="华文隶书" panose="02010800040101010101" pitchFamily="2" charset="-122"/>
              </a:rPr>
              <a:t>选题的方法</a:t>
            </a:r>
            <a:endParaRPr lang="en-US" altLang="zh-CN" sz="3600" b="1" dirty="0">
              <a:solidFill>
                <a:srgbClr val="0070C0"/>
              </a:solidFill>
              <a:latin typeface="华文隶书" panose="02010800040101010101" pitchFamily="2" charset="-122"/>
              <a:ea typeface="华文隶书" panose="02010800040101010101" pitchFamily="2" charset="-122"/>
            </a:endParaRPr>
          </a:p>
        </p:txBody>
      </p:sp>
      <p:sp>
        <p:nvSpPr>
          <p:cNvPr id="2" name="线形标注 2 1"/>
          <p:cNvSpPr/>
          <p:nvPr/>
        </p:nvSpPr>
        <p:spPr>
          <a:xfrm>
            <a:off x="7572164" y="1042497"/>
            <a:ext cx="3096344" cy="1584176"/>
          </a:xfrm>
          <a:prstGeom prst="borderCallout2">
            <a:avLst>
              <a:gd name="adj1" fmla="val 43786"/>
              <a:gd name="adj2" fmla="val 562"/>
              <a:gd name="adj3" fmla="val 18750"/>
              <a:gd name="adj4" fmla="val -16667"/>
              <a:gd name="adj5" fmla="val 42262"/>
              <a:gd name="adj6" fmla="val -1672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信息检索、文献调研目的</a:t>
            </a:r>
            <a:r>
              <a:rPr lang="zh-CN" altLang="en-US" dirty="0" smtClean="0"/>
              <a:t>：积累选题所需的材料，并对材料进行评价、分析与提炼</a:t>
            </a:r>
            <a:endParaRPr lang="zh-CN" altLang="en-US" dirty="0"/>
          </a:p>
        </p:txBody>
      </p:sp>
    </p:spTree>
    <p:extLst>
      <p:ext uri="{BB962C8B-B14F-4D97-AF65-F5344CB8AC3E}">
        <p14:creationId xmlns:p14="http://schemas.microsoft.com/office/powerpoint/2010/main" val="37020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0077" y="274706"/>
            <a:ext cx="10972800" cy="707886"/>
          </a:xfrm>
        </p:spPr>
        <p:txBody>
          <a:bodyPr/>
          <a:lstStyle/>
          <a:p>
            <a:r>
              <a:rPr lang="zh-CN" altLang="en-US" dirty="0" smtClean="0">
                <a:solidFill>
                  <a:schemeClr val="accent1">
                    <a:lumMod val="75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论文选题 “百家言”（网络资源）</a:t>
            </a:r>
            <a:endParaRPr lang="zh-CN" altLang="en-US" dirty="0">
              <a:solidFill>
                <a:schemeClr val="accent1">
                  <a:lumMod val="75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3" name="内容占位符 2"/>
          <p:cNvSpPr>
            <a:spLocks noGrp="1"/>
          </p:cNvSpPr>
          <p:nvPr>
            <p:ph idx="1"/>
          </p:nvPr>
        </p:nvSpPr>
        <p:spPr>
          <a:xfrm>
            <a:off x="839416" y="1211581"/>
            <a:ext cx="10972800" cy="5457779"/>
          </a:xfrm>
        </p:spPr>
        <p:txBody>
          <a:bodyPr>
            <a:normAutofit/>
          </a:bodyPr>
          <a:lstStyle/>
          <a:p>
            <a:r>
              <a:rPr lang="zh-CN" altLang="en-US" b="1" dirty="0">
                <a:latin typeface="微软雅黑" panose="020B0503020204020204" pitchFamily="34" charset="-122"/>
                <a:ea typeface="微软雅黑" panose="020B0503020204020204" pitchFamily="34" charset="-122"/>
                <a:hlinkClick r:id="rId2"/>
              </a:rPr>
              <a:t>论文选题的</a:t>
            </a:r>
            <a:r>
              <a:rPr lang="en-US" altLang="zh-CN" b="1" dirty="0">
                <a:latin typeface="微软雅黑" panose="020B0503020204020204" pitchFamily="34" charset="-122"/>
                <a:ea typeface="微软雅黑" panose="020B0503020204020204" pitchFamily="34" charset="-122"/>
                <a:hlinkClick r:id="rId2"/>
              </a:rPr>
              <a:t>9</a:t>
            </a:r>
            <a:r>
              <a:rPr lang="zh-CN" altLang="en-US" b="1" dirty="0">
                <a:latin typeface="微软雅黑" panose="020B0503020204020204" pitchFamily="34" charset="-122"/>
                <a:ea typeface="微软雅黑" panose="020B0503020204020204" pitchFamily="34" charset="-122"/>
                <a:hlinkClick r:id="rId2"/>
              </a:rPr>
              <a:t>个</a:t>
            </a:r>
            <a:r>
              <a:rPr lang="zh-CN" altLang="en-US" b="1" dirty="0" smtClean="0">
                <a:latin typeface="微软雅黑" panose="020B0503020204020204" pitchFamily="34" charset="-122"/>
                <a:ea typeface="微软雅黑" panose="020B0503020204020204" pitchFamily="34" charset="-122"/>
                <a:hlinkClick r:id="rId2"/>
              </a:rPr>
              <a:t>基本原则</a:t>
            </a:r>
            <a:r>
              <a:rPr lang="zh-CN" altLang="en-US" b="1" dirty="0" smtClean="0">
                <a:solidFill>
                  <a:srgbClr val="0070C0"/>
                </a:solidFill>
                <a:latin typeface="微软雅黑" panose="020B0503020204020204" pitchFamily="34" charset="-122"/>
                <a:ea typeface="微软雅黑" panose="020B0503020204020204" pitchFamily="34" charset="-122"/>
                <a:hlinkClick r:id="rId2"/>
              </a:rPr>
              <a:t>（搜狐）</a:t>
            </a:r>
            <a:r>
              <a:rPr lang="zh-CN" altLang="en-US" b="1" dirty="0">
                <a:latin typeface="微软雅黑" panose="020B0503020204020204" pitchFamily="34" charset="-122"/>
                <a:ea typeface="微软雅黑" panose="020B0503020204020204" pitchFamily="34" charset="-122"/>
              </a:rPr>
              <a:t> </a:t>
            </a:r>
            <a:endParaRPr lang="en-US" altLang="zh-CN" b="1" dirty="0" smtClean="0">
              <a:latin typeface="微软雅黑" panose="020B0503020204020204" pitchFamily="34" charset="-122"/>
              <a:ea typeface="微软雅黑" panose="020B0503020204020204" pitchFamily="34" charset="-122"/>
            </a:endParaRPr>
          </a:p>
          <a:p>
            <a:pPr marL="0" indent="0">
              <a:buNone/>
            </a:pPr>
            <a:endParaRPr lang="en-US" altLang="zh-CN" b="1" dirty="0" smtClean="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hlinkClick r:id="rId3"/>
              </a:rPr>
              <a:t>论文该怎么选题</a:t>
            </a:r>
            <a:r>
              <a:rPr lang="zh-CN" altLang="en-US" b="1" dirty="0" smtClean="0">
                <a:latin typeface="微软雅黑" panose="020B0503020204020204" pitchFamily="34" charset="-122"/>
                <a:ea typeface="微软雅黑" panose="020B0503020204020204" pitchFamily="34" charset="-122"/>
                <a:hlinkClick r:id="rId3"/>
              </a:rPr>
              <a:t>？</a:t>
            </a:r>
            <a:r>
              <a:rPr lang="zh-CN" altLang="en-US" b="1" dirty="0" smtClean="0">
                <a:latin typeface="微软雅黑" panose="020B0503020204020204" pitchFamily="34" charset="-122"/>
                <a:ea typeface="微软雅黑" panose="020B0503020204020204" pitchFamily="34" charset="-122"/>
              </a:rPr>
              <a:t>   </a:t>
            </a:r>
            <a:r>
              <a:rPr lang="zh-CN" altLang="en-US" sz="2800" b="1" dirty="0" smtClean="0">
                <a:solidFill>
                  <a:srgbClr val="0070C0"/>
                </a:solidFill>
                <a:latin typeface="微软雅黑" panose="020B0503020204020204" pitchFamily="34" charset="-122"/>
                <a:ea typeface="微软雅黑" panose="020B0503020204020204" pitchFamily="34" charset="-122"/>
              </a:rPr>
              <a:t>（知乎，关于“论文选题”的论文推荐）</a:t>
            </a:r>
            <a:endParaRPr lang="en-US" altLang="zh-CN" b="1" dirty="0" smtClean="0">
              <a:solidFill>
                <a:srgbClr val="0070C0"/>
              </a:solidFill>
              <a:latin typeface="微软雅黑" panose="020B0503020204020204" pitchFamily="34" charset="-122"/>
              <a:ea typeface="微软雅黑" panose="020B0503020204020204" pitchFamily="34" charset="-122"/>
            </a:endParaRPr>
          </a:p>
          <a:p>
            <a:pPr marL="0" indent="0">
              <a:buNone/>
            </a:pPr>
            <a:endParaRPr lang="en-US" altLang="zh-CN" b="1" dirty="0" smtClean="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hlinkClick r:id="rId4"/>
              </a:rPr>
              <a:t>论文选题的八种</a:t>
            </a:r>
            <a:r>
              <a:rPr lang="zh-CN" altLang="en-US" b="1" dirty="0" smtClean="0">
                <a:latin typeface="微软雅黑" panose="020B0503020204020204" pitchFamily="34" charset="-122"/>
                <a:ea typeface="微软雅黑" panose="020B0503020204020204" pitchFamily="34" charset="-122"/>
                <a:hlinkClick r:id="rId4"/>
              </a:rPr>
              <a:t>方法</a:t>
            </a:r>
            <a:r>
              <a:rPr lang="zh-CN" altLang="en-US" b="1" dirty="0" smtClean="0">
                <a:latin typeface="微软雅黑" panose="020B0503020204020204" pitchFamily="34" charset="-122"/>
                <a:ea typeface="微软雅黑" panose="020B0503020204020204" pitchFamily="34" charset="-122"/>
              </a:rPr>
              <a:t> </a:t>
            </a:r>
            <a:r>
              <a:rPr lang="zh-CN" altLang="en-US" sz="2400" b="1" dirty="0" smtClean="0">
                <a:solidFill>
                  <a:srgbClr val="0070C0"/>
                </a:solidFill>
                <a:latin typeface="微软雅黑" panose="020B0503020204020204" pitchFamily="34" charset="-122"/>
                <a:ea typeface="微软雅黑" panose="020B0503020204020204" pitchFamily="34" charset="-122"/>
              </a:rPr>
              <a:t>（知乎）</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0" indent="0">
              <a:buNone/>
            </a:pPr>
            <a:endParaRPr lang="en-US" altLang="zh-CN" b="1" dirty="0" smtClean="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hlinkClick r:id="rId5"/>
              </a:rPr>
              <a:t>论文如何选题</a:t>
            </a:r>
            <a:r>
              <a:rPr lang="en-US" altLang="zh-CN" b="1" dirty="0">
                <a:latin typeface="微软雅黑" panose="020B0503020204020204" pitchFamily="34" charset="-122"/>
                <a:ea typeface="微软雅黑" panose="020B0503020204020204" pitchFamily="34" charset="-122"/>
                <a:hlinkClick r:id="rId5"/>
              </a:rPr>
              <a:t>?</a:t>
            </a:r>
            <a:r>
              <a:rPr lang="zh-CN" altLang="en-US" b="1" dirty="0">
                <a:latin typeface="微软雅黑" panose="020B0503020204020204" pitchFamily="34" charset="-122"/>
                <a:ea typeface="微软雅黑" panose="020B0503020204020204" pitchFamily="34" charset="-122"/>
                <a:hlinkClick r:id="rId5"/>
              </a:rPr>
              <a:t>看北大教授这些建议就够</a:t>
            </a:r>
            <a:r>
              <a:rPr lang="zh-CN" altLang="en-US" b="1" dirty="0" smtClean="0">
                <a:latin typeface="微软雅黑" panose="020B0503020204020204" pitchFamily="34" charset="-122"/>
                <a:ea typeface="微软雅黑" panose="020B0503020204020204" pitchFamily="34" charset="-122"/>
                <a:hlinkClick r:id="rId5"/>
              </a:rPr>
              <a:t>了</a:t>
            </a:r>
            <a:endParaRPr lang="en-US" altLang="zh-CN" b="1" dirty="0" smtClean="0">
              <a:latin typeface="微软雅黑" panose="020B0503020204020204" pitchFamily="34" charset="-122"/>
              <a:ea typeface="微软雅黑" panose="020B0503020204020204" pitchFamily="34" charset="-122"/>
            </a:endParaRPr>
          </a:p>
          <a:p>
            <a:pPr marL="0" indent="0">
              <a:buNone/>
            </a:pP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en-US"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开拓性的选题</a:t>
            </a:r>
            <a:r>
              <a:rPr lang="zh-CN" altLang="en-US" sz="2400" b="1" dirty="0" smtClean="0">
                <a:solidFill>
                  <a:srgbClr val="0070C0"/>
                </a:solidFill>
                <a:latin typeface="微软雅黑" panose="020B0503020204020204" pitchFamily="34" charset="-122"/>
                <a:ea typeface="微软雅黑" panose="020B0503020204020204" pitchFamily="34" charset="-122"/>
              </a:rPr>
              <a:t>”：</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0" indent="0">
              <a:buNone/>
            </a:pPr>
            <a:r>
              <a:rPr lang="zh-CN" altLang="en-US" sz="2400" b="1" dirty="0" smtClean="0">
                <a:solidFill>
                  <a:srgbClr val="0070C0"/>
                </a:solidFill>
                <a:latin typeface="微软雅黑" panose="020B0503020204020204" pitchFamily="34" charset="-122"/>
                <a:ea typeface="微软雅黑" panose="020B0503020204020204" pitchFamily="34" charset="-122"/>
              </a:rPr>
              <a:t>     研究</a:t>
            </a:r>
            <a:r>
              <a:rPr lang="zh-CN" altLang="en-US" sz="2400" b="1" dirty="0">
                <a:solidFill>
                  <a:srgbClr val="0070C0"/>
                </a:solidFill>
                <a:latin typeface="微软雅黑" panose="020B0503020204020204" pitchFamily="34" charset="-122"/>
                <a:ea typeface="微软雅黑" panose="020B0503020204020204" pitchFamily="34" charset="-122"/>
              </a:rPr>
              <a:t>课题在材料、方法、或理论上具有创新性，研究结论具有颠覆性</a:t>
            </a:r>
            <a:r>
              <a:rPr lang="zh-CN" altLang="en-US" sz="2400" b="1" dirty="0" smtClean="0">
                <a:solidFill>
                  <a:srgbClr val="0070C0"/>
                </a:solidFill>
                <a:latin typeface="微软雅黑" panose="020B0503020204020204" pitchFamily="34" charset="-122"/>
                <a:ea typeface="微软雅黑" panose="020B0503020204020204" pitchFamily="34" charset="-122"/>
              </a:rPr>
              <a:t>。</a:t>
            </a:r>
            <a:endParaRPr lang="zh-CN" altLang="en-US" sz="2400" b="1" dirty="0">
              <a:solidFill>
                <a:srgbClr val="0070C0"/>
              </a:solidFill>
              <a:latin typeface="微软雅黑" panose="020B0503020204020204" pitchFamily="34" charset="-122"/>
              <a:ea typeface="微软雅黑" panose="020B0503020204020204" pitchFamily="34" charset="-122"/>
            </a:endParaRPr>
          </a:p>
          <a:p>
            <a:pPr marL="0" indent="0">
              <a:buNone/>
            </a:pPr>
            <a:endParaRPr lang="zh-CN" altLang="en-US" b="1" dirty="0"/>
          </a:p>
          <a:p>
            <a:pPr marL="0" indent="0">
              <a:buNone/>
            </a:pPr>
            <a:endParaRPr lang="zh-CN" altLang="en-US" b="1" dirty="0"/>
          </a:p>
          <a:p>
            <a:endParaRPr lang="zh-CN" altLang="en-US" dirty="0"/>
          </a:p>
        </p:txBody>
      </p:sp>
      <p:sp>
        <p:nvSpPr>
          <p:cNvPr id="4" name="灯片编号占位符 3"/>
          <p:cNvSpPr>
            <a:spLocks noGrp="1"/>
          </p:cNvSpPr>
          <p:nvPr>
            <p:ph type="sldNum" sz="quarter" idx="12"/>
          </p:nvPr>
        </p:nvSpPr>
        <p:spPr/>
        <p:txBody>
          <a:bodyPr/>
          <a:lstStyle/>
          <a:p>
            <a:pPr>
              <a:defRPr/>
            </a:pPr>
            <a:fld id="{86DF9F58-78DA-4BF2-8A75-64C57D58F543}" type="slidenum">
              <a:rPr lang="en-US" smtClean="0"/>
              <a:pPr>
                <a:defRPr/>
              </a:pPr>
              <a:t>9</a:t>
            </a:fld>
            <a:endParaRPr lang="en-US"/>
          </a:p>
        </p:txBody>
      </p:sp>
      <p:pic>
        <p:nvPicPr>
          <p:cNvPr id="5" name="图片 4">
            <a:extLst>
              <a:ext uri="{FF2B5EF4-FFF2-40B4-BE49-F238E27FC236}">
                <a16:creationId xmlns:a16="http://schemas.microsoft.com/office/drawing/2014/main" xmlns="" id="{14DC3C85-795C-B44F-9411-B8ED56BD5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336" y="21081"/>
            <a:ext cx="3240360" cy="607568"/>
          </a:xfrm>
          <a:prstGeom prst="rect">
            <a:avLst/>
          </a:prstGeom>
        </p:spPr>
      </p:pic>
    </p:spTree>
    <p:extLst>
      <p:ext uri="{BB962C8B-B14F-4D97-AF65-F5344CB8AC3E}">
        <p14:creationId xmlns:p14="http://schemas.microsoft.com/office/powerpoint/2010/main" val="38945340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0fb470e5-1029-42ce-833c-e9373f9ba9bf"/>
</p:tagLst>
</file>

<file path=ppt/tags/tag2.xml><?xml version="1.0" encoding="utf-8"?>
<p:tagLst xmlns:a="http://schemas.openxmlformats.org/drawingml/2006/main" xmlns:r="http://schemas.openxmlformats.org/officeDocument/2006/relationships" xmlns:p="http://schemas.openxmlformats.org/presentationml/2006/main">
  <p:tag name="ISLIDE.DIAGRAM" val="4da78c0c-94bf-4188-a5be-bc25ffb19aa2"/>
</p:tagLst>
</file>

<file path=ppt/theme/theme1.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eet">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80625</TotalTime>
  <Words>1295</Words>
  <Application>Microsoft Office PowerPoint</Application>
  <PresentationFormat>宽屏</PresentationFormat>
  <Paragraphs>152</Paragraphs>
  <Slides>17</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17</vt:i4>
      </vt:variant>
    </vt:vector>
  </HeadingPairs>
  <TitlesOfParts>
    <vt:vector size="36" baseType="lpstr">
      <vt:lpstr>GeosansLight</vt:lpstr>
      <vt:lpstr>Open Sans</vt:lpstr>
      <vt:lpstr>方正小标宋简体</vt:lpstr>
      <vt:lpstr>仿宋</vt:lpstr>
      <vt:lpstr>黑体</vt:lpstr>
      <vt:lpstr>STLiti</vt:lpstr>
      <vt:lpstr>STLiti</vt:lpstr>
      <vt:lpstr>宋体</vt:lpstr>
      <vt:lpstr>微软雅黑</vt:lpstr>
      <vt:lpstr>微软雅黑</vt:lpstr>
      <vt:lpstr>Arial</vt:lpstr>
      <vt:lpstr>Calibri</vt:lpstr>
      <vt:lpstr>Calibri Light</vt:lpstr>
      <vt:lpstr>Franklin Gothic Book</vt:lpstr>
      <vt:lpstr>Impact</vt:lpstr>
      <vt:lpstr>Wingdings</vt:lpstr>
      <vt:lpstr>Wingdings 2</vt:lpstr>
      <vt:lpstr>Showeet theme</vt:lpstr>
      <vt:lpstr>showeet</vt:lpstr>
      <vt:lpstr>第七课    学术论文撰写2 ：论文选题与检索材料分析</vt:lpstr>
      <vt:lpstr>PowerPoint 演示文稿</vt:lpstr>
      <vt:lpstr>关于选题</vt:lpstr>
      <vt:lpstr>“好的选题是成功的一半”</vt:lpstr>
      <vt:lpstr>PowerPoint 演示文稿</vt:lpstr>
      <vt:lpstr>PowerPoint 演示文稿</vt:lpstr>
      <vt:lpstr>举个例子：</vt:lpstr>
      <vt:lpstr>PowerPoint 演示文稿</vt:lpstr>
      <vt:lpstr>论文选题 “百家言”（网络资源）</vt:lpstr>
      <vt:lpstr>PowerPoint 演示文稿</vt:lpstr>
      <vt:lpstr>命题材料的分析与检索</vt:lpstr>
      <vt:lpstr>PowerPoint 演示文稿</vt:lpstr>
      <vt:lpstr>PowerPoint 演示文稿</vt:lpstr>
      <vt:lpstr>PowerPoint 演示文稿</vt:lpstr>
      <vt:lpstr>PowerPoint 演示文稿</vt:lpstr>
      <vt:lpstr>    </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Stairs 3D</dc:title>
  <dc:creator>showeet.com</dc:creator>
  <dc:description>© Copyright Showeet.com</dc:description>
  <cp:lastModifiedBy>dongning</cp:lastModifiedBy>
  <cp:revision>247</cp:revision>
  <dcterms:created xsi:type="dcterms:W3CDTF">2011-05-09T14:18:21Z</dcterms:created>
  <dcterms:modified xsi:type="dcterms:W3CDTF">2022-10-13T01:58:41Z</dcterms:modified>
  <cp:category>Charts &amp; Diagrams</cp:category>
</cp:coreProperties>
</file>