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53" r:id="rId2"/>
  </p:sldMasterIdLst>
  <p:notesMasterIdLst>
    <p:notesMasterId r:id="rId26"/>
  </p:notesMasterIdLst>
  <p:handoutMasterIdLst>
    <p:handoutMasterId r:id="rId27"/>
  </p:handoutMasterIdLst>
  <p:sldIdLst>
    <p:sldId id="863" r:id="rId3"/>
    <p:sldId id="937" r:id="rId4"/>
    <p:sldId id="938" r:id="rId5"/>
    <p:sldId id="991" r:id="rId6"/>
    <p:sldId id="939" r:id="rId7"/>
    <p:sldId id="284" r:id="rId8"/>
    <p:sldId id="287" r:id="rId9"/>
    <p:sldId id="994" r:id="rId10"/>
    <p:sldId id="995" r:id="rId11"/>
    <p:sldId id="271" r:id="rId12"/>
    <p:sldId id="323" r:id="rId13"/>
    <p:sldId id="999" r:id="rId14"/>
    <p:sldId id="1006" r:id="rId15"/>
    <p:sldId id="1001" r:id="rId16"/>
    <p:sldId id="942" r:id="rId17"/>
    <p:sldId id="1002" r:id="rId18"/>
    <p:sldId id="1003" r:id="rId19"/>
    <p:sldId id="1005" r:id="rId20"/>
    <p:sldId id="945" r:id="rId21"/>
    <p:sldId id="977" r:id="rId22"/>
    <p:sldId id="947" r:id="rId23"/>
    <p:sldId id="948" r:id="rId24"/>
    <p:sldId id="941" r:id="rId25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863"/>
            <p14:sldId id="937"/>
            <p14:sldId id="938"/>
            <p14:sldId id="991"/>
            <p14:sldId id="939"/>
            <p14:sldId id="284"/>
            <p14:sldId id="287"/>
            <p14:sldId id="994"/>
            <p14:sldId id="995"/>
            <p14:sldId id="271"/>
            <p14:sldId id="323"/>
            <p14:sldId id="999"/>
            <p14:sldId id="1006"/>
            <p14:sldId id="1001"/>
            <p14:sldId id="942"/>
            <p14:sldId id="1002"/>
            <p14:sldId id="1003"/>
            <p14:sldId id="1005"/>
            <p14:sldId id="945"/>
            <p14:sldId id="977"/>
            <p14:sldId id="947"/>
            <p14:sldId id="948"/>
            <p14:sldId id="9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36"/>
    <a:srgbClr val="8B281E"/>
    <a:srgbClr val="D60201"/>
    <a:srgbClr val="899191"/>
    <a:srgbClr val="010101"/>
    <a:srgbClr val="ACB6B6"/>
    <a:srgbClr val="14977E"/>
    <a:srgbClr val="1D927D"/>
    <a:srgbClr val="2D77A8"/>
    <a:srgbClr val="8EA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17" autoAdjust="0"/>
    <p:restoredTop sz="94846" autoAdjust="0"/>
  </p:normalViewPr>
  <p:slideViewPr>
    <p:cSldViewPr>
      <p:cViewPr varScale="1">
        <p:scale>
          <a:sx n="87" d="100"/>
          <a:sy n="87" d="100"/>
        </p:scale>
        <p:origin x="474" y="60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92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C137E8-CD02-4C95-96A3-6D1AF11DFBAE}" type="doc">
      <dgm:prSet loTypeId="urn:microsoft.com/office/officeart/2005/8/layout/hProcess9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E98FC58E-D364-4B39-BD3B-AE9CB6FB24BF}">
      <dgm:prSet custT="1"/>
      <dgm:spPr/>
      <dgm:t>
        <a:bodyPr anchor="t" anchorCtr="0"/>
        <a:lstStyle/>
        <a:p>
          <a:pPr algn="just" rtl="0"/>
          <a:r>
            <a:rPr lang="zh-CN" altLang="en-US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近一年内，我国政府网站发布的所有关于“新冠疫情”的</a:t>
          </a:r>
          <a:r>
            <a:rPr lang="en-US" altLang="zh-CN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PDF</a:t>
          </a:r>
          <a:r>
            <a:rPr lang="zh-CN" altLang="en-US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文件</a:t>
          </a:r>
        </a:p>
      </dgm:t>
    </dgm:pt>
    <dgm:pt modelId="{1187F02E-46FD-4FAA-9EF2-1565F97EC40F}" type="parTrans" cxnId="{9801D2A0-14EB-4D17-AE28-AF434F6B8541}">
      <dgm:prSet/>
      <dgm:spPr/>
      <dgm:t>
        <a:bodyPr/>
        <a:lstStyle/>
        <a:p>
          <a:endParaRPr lang="zh-CN" altLang="en-US"/>
        </a:p>
      </dgm:t>
    </dgm:pt>
    <dgm:pt modelId="{FC4033D1-DF40-483A-9E0C-BA696A985DDC}" type="sibTrans" cxnId="{9801D2A0-14EB-4D17-AE28-AF434F6B8541}">
      <dgm:prSet/>
      <dgm:spPr/>
      <dgm:t>
        <a:bodyPr/>
        <a:lstStyle/>
        <a:p>
          <a:endParaRPr lang="zh-CN" altLang="en-US"/>
        </a:p>
      </dgm:t>
    </dgm:pt>
    <dgm:pt modelId="{E1FAD970-3812-4F72-A997-20865262FD46}" type="pres">
      <dgm:prSet presAssocID="{EBC137E8-CD02-4C95-96A3-6D1AF11DFBA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558AC04-4EEC-4412-9C42-BA78F9043403}" type="pres">
      <dgm:prSet presAssocID="{EBC137E8-CD02-4C95-96A3-6D1AF11DFBAE}" presName="arrow" presStyleLbl="bgShp" presStyleIdx="0" presStyleCnt="1" custScaleX="101627" custScaleY="94312" custLinFactNeighborX="-3084" custLinFactNeighborY="-8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</dgm:pt>
    <dgm:pt modelId="{9AC3569D-206A-405F-B240-01FF0D2A9027}" type="pres">
      <dgm:prSet presAssocID="{EBC137E8-CD02-4C95-96A3-6D1AF11DFBAE}" presName="linearProcess" presStyleCnt="0"/>
      <dgm:spPr/>
    </dgm:pt>
    <dgm:pt modelId="{E6DC4140-8607-4634-B148-CECAB1B94F6D}" type="pres">
      <dgm:prSet presAssocID="{E98FC58E-D364-4B39-BD3B-AE9CB6FB24BF}" presName="textNode" presStyleLbl="node1" presStyleIdx="0" presStyleCnt="1" custScaleX="150761" custScaleY="75123" custLinFactNeighborX="-16840" custLinFactNeighborY="-175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6EA554C-D08B-4FF7-B872-FB423AE06BD1}" type="presOf" srcId="{E98FC58E-D364-4B39-BD3B-AE9CB6FB24BF}" destId="{E6DC4140-8607-4634-B148-CECAB1B94F6D}" srcOrd="0" destOrd="0" presId="urn:microsoft.com/office/officeart/2005/8/layout/hProcess9"/>
    <dgm:cxn modelId="{9801D2A0-14EB-4D17-AE28-AF434F6B8541}" srcId="{EBC137E8-CD02-4C95-96A3-6D1AF11DFBAE}" destId="{E98FC58E-D364-4B39-BD3B-AE9CB6FB24BF}" srcOrd="0" destOrd="0" parTransId="{1187F02E-46FD-4FAA-9EF2-1565F97EC40F}" sibTransId="{FC4033D1-DF40-483A-9E0C-BA696A985DDC}"/>
    <dgm:cxn modelId="{28BD56C4-F5DA-4630-A767-FDFE4401D471}" type="presOf" srcId="{EBC137E8-CD02-4C95-96A3-6D1AF11DFBAE}" destId="{E1FAD970-3812-4F72-A997-20865262FD46}" srcOrd="0" destOrd="0" presId="urn:microsoft.com/office/officeart/2005/8/layout/hProcess9"/>
    <dgm:cxn modelId="{F100D210-D30D-4A49-8FE2-4553D3D32339}" type="presParOf" srcId="{E1FAD970-3812-4F72-A997-20865262FD46}" destId="{C558AC04-4EEC-4412-9C42-BA78F9043403}" srcOrd="0" destOrd="0" presId="urn:microsoft.com/office/officeart/2005/8/layout/hProcess9"/>
    <dgm:cxn modelId="{B99EEE21-517B-4F35-9DF1-29553B78E8DA}" type="presParOf" srcId="{E1FAD970-3812-4F72-A997-20865262FD46}" destId="{9AC3569D-206A-405F-B240-01FF0D2A9027}" srcOrd="1" destOrd="0" presId="urn:microsoft.com/office/officeart/2005/8/layout/hProcess9"/>
    <dgm:cxn modelId="{451C871D-8544-4793-A2B2-7616B2CA3A2F}" type="presParOf" srcId="{9AC3569D-206A-405F-B240-01FF0D2A9027}" destId="{E6DC4140-8607-4634-B148-CECAB1B94F6D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C137E8-CD02-4C95-96A3-6D1AF11DFBAE}" type="doc">
      <dgm:prSet loTypeId="urn:microsoft.com/office/officeart/2005/8/layout/hProcess9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E98FC58E-D364-4B39-BD3B-AE9CB6FB24BF}">
      <dgm:prSet custT="1"/>
      <dgm:spPr/>
      <dgm:t>
        <a:bodyPr anchor="t" anchorCtr="0"/>
        <a:lstStyle/>
        <a:p>
          <a:pPr algn="just" rtl="0"/>
          <a:r>
            <a:rPr lang="zh-CN" altLang="en-US" sz="24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检索并学习有关“中国知网使用指南”的方法</a:t>
          </a:r>
          <a:endParaRPr lang="en-US" altLang="zh-CN" sz="2400" dirty="0" smtClean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algn="just" rtl="0"/>
          <a:r>
            <a:rPr lang="zh-CN" altLang="en-US" sz="24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（提示：权威来源）</a:t>
          </a:r>
          <a:endParaRPr lang="zh-CN" altLang="en-US" sz="2400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187F02E-46FD-4FAA-9EF2-1565F97EC40F}" type="parTrans" cxnId="{9801D2A0-14EB-4D17-AE28-AF434F6B8541}">
      <dgm:prSet/>
      <dgm:spPr/>
      <dgm:t>
        <a:bodyPr/>
        <a:lstStyle/>
        <a:p>
          <a:endParaRPr lang="zh-CN" altLang="en-US"/>
        </a:p>
      </dgm:t>
    </dgm:pt>
    <dgm:pt modelId="{FC4033D1-DF40-483A-9E0C-BA696A985DDC}" type="sibTrans" cxnId="{9801D2A0-14EB-4D17-AE28-AF434F6B8541}">
      <dgm:prSet/>
      <dgm:spPr/>
      <dgm:t>
        <a:bodyPr/>
        <a:lstStyle/>
        <a:p>
          <a:endParaRPr lang="zh-CN" altLang="en-US"/>
        </a:p>
      </dgm:t>
    </dgm:pt>
    <dgm:pt modelId="{E1FAD970-3812-4F72-A997-20865262FD46}" type="pres">
      <dgm:prSet presAssocID="{EBC137E8-CD02-4C95-96A3-6D1AF11DFBA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558AC04-4EEC-4412-9C42-BA78F9043403}" type="pres">
      <dgm:prSet presAssocID="{EBC137E8-CD02-4C95-96A3-6D1AF11DFBAE}" presName="arrow" presStyleLbl="bgShp" presStyleIdx="0" presStyleCnt="1" custScaleX="117647" custScaleY="94312" custLinFactNeighborX="-610" custLinFactNeighborY="-3243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</dgm:pt>
    <dgm:pt modelId="{9AC3569D-206A-405F-B240-01FF0D2A9027}" type="pres">
      <dgm:prSet presAssocID="{EBC137E8-CD02-4C95-96A3-6D1AF11DFBAE}" presName="linearProcess" presStyleCnt="0"/>
      <dgm:spPr/>
    </dgm:pt>
    <dgm:pt modelId="{E6DC4140-8607-4634-B148-CECAB1B94F6D}" type="pres">
      <dgm:prSet presAssocID="{E98FC58E-D364-4B39-BD3B-AE9CB6FB24BF}" presName="textNode" presStyleLbl="node1" presStyleIdx="0" presStyleCnt="1" custScaleX="225118" custScaleY="111822" custLinFactNeighborX="-30251" custLinFactNeighborY="-810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01BEDDC-662B-4C7E-B4A4-F8A5619EED71}" type="presOf" srcId="{EBC137E8-CD02-4C95-96A3-6D1AF11DFBAE}" destId="{E1FAD970-3812-4F72-A997-20865262FD46}" srcOrd="0" destOrd="0" presId="urn:microsoft.com/office/officeart/2005/8/layout/hProcess9"/>
    <dgm:cxn modelId="{453F93B3-E8D0-4543-A4C3-021DEAFC7C0B}" type="presOf" srcId="{E98FC58E-D364-4B39-BD3B-AE9CB6FB24BF}" destId="{E6DC4140-8607-4634-B148-CECAB1B94F6D}" srcOrd="0" destOrd="0" presId="urn:microsoft.com/office/officeart/2005/8/layout/hProcess9"/>
    <dgm:cxn modelId="{9801D2A0-14EB-4D17-AE28-AF434F6B8541}" srcId="{EBC137E8-CD02-4C95-96A3-6D1AF11DFBAE}" destId="{E98FC58E-D364-4B39-BD3B-AE9CB6FB24BF}" srcOrd="0" destOrd="0" parTransId="{1187F02E-46FD-4FAA-9EF2-1565F97EC40F}" sibTransId="{FC4033D1-DF40-483A-9E0C-BA696A985DDC}"/>
    <dgm:cxn modelId="{37D91FA3-6FDB-4053-B3DB-18F30F887E58}" type="presParOf" srcId="{E1FAD970-3812-4F72-A997-20865262FD46}" destId="{C558AC04-4EEC-4412-9C42-BA78F9043403}" srcOrd="0" destOrd="0" presId="urn:microsoft.com/office/officeart/2005/8/layout/hProcess9"/>
    <dgm:cxn modelId="{684274B2-F749-494A-A22C-F9D8D9F2A0C3}" type="presParOf" srcId="{E1FAD970-3812-4F72-A997-20865262FD46}" destId="{9AC3569D-206A-405F-B240-01FF0D2A9027}" srcOrd="1" destOrd="0" presId="urn:microsoft.com/office/officeart/2005/8/layout/hProcess9"/>
    <dgm:cxn modelId="{8F03941B-2F02-449D-A144-08F917550390}" type="presParOf" srcId="{9AC3569D-206A-405F-B240-01FF0D2A9027}" destId="{E6DC4140-8607-4634-B148-CECAB1B94F6D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EDFCA4-24E4-B84B-B2BD-B32474329F5C}" type="doc">
      <dgm:prSet loTypeId="urn:microsoft.com/office/officeart/2009/layout/CircleArrow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578450A8-27F7-3B48-B5D4-A7B9DFF6FF52}">
      <dgm:prSet phldrT="[文本]" custT="1"/>
      <dgm:spPr/>
      <dgm:t>
        <a:bodyPr/>
        <a:lstStyle/>
        <a:p>
          <a:r>
            <a:rPr lang="zh-CN" altLang="en-US" sz="1600" b="1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分析检索课题，明确检索目标</a:t>
          </a:r>
        </a:p>
      </dgm:t>
    </dgm:pt>
    <dgm:pt modelId="{E6B8D3E5-353C-B84E-A353-D0DED55FE723}" type="parTrans" cxnId="{C3E55BED-A953-904A-969B-62FC1B41C736}">
      <dgm:prSet/>
      <dgm:spPr/>
      <dgm:t>
        <a:bodyPr/>
        <a:lstStyle/>
        <a:p>
          <a:endParaRPr lang="zh-CN" altLang="en-US"/>
        </a:p>
      </dgm:t>
    </dgm:pt>
    <dgm:pt modelId="{A350A612-9380-EF49-9142-3BADE380EC2D}" type="sibTrans" cxnId="{C3E55BED-A953-904A-969B-62FC1B41C736}">
      <dgm:prSet/>
      <dgm:spPr/>
      <dgm:t>
        <a:bodyPr/>
        <a:lstStyle/>
        <a:p>
          <a:endParaRPr lang="zh-CN" altLang="en-US"/>
        </a:p>
      </dgm:t>
    </dgm:pt>
    <dgm:pt modelId="{7B0B8C06-6E63-1142-B162-015294433CCF}">
      <dgm:prSet phldrT="[文本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选择检索工具、信息源</a:t>
          </a:r>
        </a:p>
      </dgm:t>
    </dgm:pt>
    <dgm:pt modelId="{173C6B3C-1C27-E547-8CBC-D1D8A85B1A61}" type="parTrans" cxnId="{3D2A32F8-7B60-AC44-B1D6-12199EC93C0B}">
      <dgm:prSet/>
      <dgm:spPr/>
      <dgm:t>
        <a:bodyPr/>
        <a:lstStyle/>
        <a:p>
          <a:endParaRPr lang="zh-CN" altLang="en-US"/>
        </a:p>
      </dgm:t>
    </dgm:pt>
    <dgm:pt modelId="{4E5D8CEF-8B28-6749-8688-38C0FC7336AE}" type="sibTrans" cxnId="{3D2A32F8-7B60-AC44-B1D6-12199EC93C0B}">
      <dgm:prSet/>
      <dgm:spPr/>
      <dgm:t>
        <a:bodyPr/>
        <a:lstStyle/>
        <a:p>
          <a:endParaRPr lang="zh-CN" altLang="en-US"/>
        </a:p>
      </dgm:t>
    </dgm:pt>
    <dgm:pt modelId="{E8142125-D1DC-1E40-B316-00CFCE86FC7B}">
      <dgm:prSet phldrT="[文本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实施、调整检索策略</a:t>
          </a:r>
        </a:p>
      </dgm:t>
    </dgm:pt>
    <dgm:pt modelId="{240F1B38-B5D3-5D44-AA99-4D7B820F3EA8}" type="parTrans" cxnId="{1768D7D6-40E1-434B-A8F5-D369E1321574}">
      <dgm:prSet/>
      <dgm:spPr/>
      <dgm:t>
        <a:bodyPr/>
        <a:lstStyle/>
        <a:p>
          <a:endParaRPr lang="zh-CN" altLang="en-US"/>
        </a:p>
      </dgm:t>
    </dgm:pt>
    <dgm:pt modelId="{D87D0EF5-71B9-E54B-BACF-A6DC0D6F977F}" type="sibTrans" cxnId="{1768D7D6-40E1-434B-A8F5-D369E1321574}">
      <dgm:prSet/>
      <dgm:spPr/>
      <dgm:t>
        <a:bodyPr/>
        <a:lstStyle/>
        <a:p>
          <a:endParaRPr lang="zh-CN" altLang="en-US"/>
        </a:p>
      </dgm:t>
    </dgm:pt>
    <dgm:pt modelId="{B4402979-734C-9A42-A1AF-C78F8211C4DF}">
      <dgm:prSet phldrT="[文本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获取所需信息</a:t>
          </a:r>
        </a:p>
      </dgm:t>
    </dgm:pt>
    <dgm:pt modelId="{221837BE-1BD1-5C41-87EF-06DC5D56D54D}" type="parTrans" cxnId="{B4A7F195-0B13-5B44-B4A5-414DEC9087B7}">
      <dgm:prSet/>
      <dgm:spPr/>
      <dgm:t>
        <a:bodyPr/>
        <a:lstStyle/>
        <a:p>
          <a:endParaRPr lang="zh-CN" altLang="en-US"/>
        </a:p>
      </dgm:t>
    </dgm:pt>
    <dgm:pt modelId="{7B1EC2BA-CBD1-174E-A51A-231051E0C2D6}" type="sibTrans" cxnId="{B4A7F195-0B13-5B44-B4A5-414DEC9087B7}">
      <dgm:prSet/>
      <dgm:spPr/>
      <dgm:t>
        <a:bodyPr/>
        <a:lstStyle/>
        <a:p>
          <a:endParaRPr lang="zh-CN" altLang="en-US"/>
        </a:p>
      </dgm:t>
    </dgm:pt>
    <dgm:pt modelId="{95686D0C-88F2-4841-BAB3-D61CEE400DF5}">
      <dgm:prSet phldrT="[文本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对信息进行评价（调整检索）</a:t>
          </a:r>
        </a:p>
      </dgm:t>
    </dgm:pt>
    <dgm:pt modelId="{A8B078CD-5B5D-FC49-9D98-3948E4B856A8}" type="parTrans" cxnId="{F8EC2FCD-0E55-464D-87FF-55F0BB4048EC}">
      <dgm:prSet/>
      <dgm:spPr/>
      <dgm:t>
        <a:bodyPr/>
        <a:lstStyle/>
        <a:p>
          <a:endParaRPr lang="zh-CN" altLang="en-US"/>
        </a:p>
      </dgm:t>
    </dgm:pt>
    <dgm:pt modelId="{BEAED45F-8787-9643-9FA3-154682898C41}" type="sibTrans" cxnId="{F8EC2FCD-0E55-464D-87FF-55F0BB4048EC}">
      <dgm:prSet/>
      <dgm:spPr/>
      <dgm:t>
        <a:bodyPr/>
        <a:lstStyle/>
        <a:p>
          <a:endParaRPr lang="zh-CN" altLang="en-US"/>
        </a:p>
      </dgm:t>
    </dgm:pt>
    <dgm:pt modelId="{6C851701-83EB-684B-A62E-03E1762AD8BA}" type="pres">
      <dgm:prSet presAssocID="{FAEDFCA4-24E4-B84B-B2BD-B32474329F5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9E088CF9-1476-A34A-B634-D1F8D8D6F7F3}" type="pres">
      <dgm:prSet presAssocID="{578450A8-27F7-3B48-B5D4-A7B9DFF6FF52}" presName="Accent1" presStyleCnt="0"/>
      <dgm:spPr/>
    </dgm:pt>
    <dgm:pt modelId="{D62BD622-925B-F545-AE3C-630E3A21367B}" type="pres">
      <dgm:prSet presAssocID="{578450A8-27F7-3B48-B5D4-A7B9DFF6FF52}" presName="Accent" presStyleLbl="node1" presStyleIdx="0" presStyleCnt="5" custLinFactNeighborX="-1373" custLinFactNeighborY="-2738"/>
      <dgm:spPr/>
    </dgm:pt>
    <dgm:pt modelId="{B210ACDD-209A-C84C-A74E-8996AF04B446}" type="pres">
      <dgm:prSet presAssocID="{578450A8-27F7-3B48-B5D4-A7B9DFF6FF52}" presName="Parent1" presStyleLbl="revTx" presStyleIdx="0" presStyleCnt="5" custLinFactNeighborX="6734" custLinFactNeighborY="-7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BB9A4C-F1D0-F445-8445-2D045AC3CDFC}" type="pres">
      <dgm:prSet presAssocID="{7B0B8C06-6E63-1142-B162-015294433CCF}" presName="Accent2" presStyleCnt="0"/>
      <dgm:spPr/>
    </dgm:pt>
    <dgm:pt modelId="{63DF0591-12AB-FF4A-AE7B-CA47037E5E2D}" type="pres">
      <dgm:prSet presAssocID="{7B0B8C06-6E63-1142-B162-015294433CCF}" presName="Accent" presStyleLbl="node1" presStyleIdx="1" presStyleCnt="5"/>
      <dgm:spPr/>
    </dgm:pt>
    <dgm:pt modelId="{18B4CA57-32AE-7C4E-B1AA-6B25794B08C0}" type="pres">
      <dgm:prSet presAssocID="{7B0B8C06-6E63-1142-B162-015294433CCF}" presName="Parent2" presStyleLbl="revTx" presStyleIdx="1" presStyleCnt="5" custScaleX="252359" custLinFactNeighborX="52793" custLinFactNeighborY="108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8AE87D-260A-D448-B909-B4486FAC0F8F}" type="pres">
      <dgm:prSet presAssocID="{E8142125-D1DC-1E40-B316-00CFCE86FC7B}" presName="Accent3" presStyleCnt="0"/>
      <dgm:spPr/>
    </dgm:pt>
    <dgm:pt modelId="{0B3FB627-3E53-6E40-8B9B-775A3672B65C}" type="pres">
      <dgm:prSet presAssocID="{E8142125-D1DC-1E40-B316-00CFCE86FC7B}" presName="Accent" presStyleLbl="node1" presStyleIdx="2" presStyleCnt="5"/>
      <dgm:spPr/>
    </dgm:pt>
    <dgm:pt modelId="{F2756BFA-5107-284D-A432-397681565CB7}" type="pres">
      <dgm:prSet presAssocID="{E8142125-D1DC-1E40-B316-00CFCE86FC7B}" presName="Parent3" presStyleLbl="revTx" presStyleIdx="2" presStyleCnt="5" custScaleX="121666" custLinFactNeighborX="-12377" custLinFactNeighborY="47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01D418-2A90-2E4D-98B1-3DED73728EED}" type="pres">
      <dgm:prSet presAssocID="{B4402979-734C-9A42-A1AF-C78F8211C4DF}" presName="Accent4" presStyleCnt="0"/>
      <dgm:spPr/>
    </dgm:pt>
    <dgm:pt modelId="{1FFB0495-83AD-EE4A-9F74-F4F8C97203DE}" type="pres">
      <dgm:prSet presAssocID="{B4402979-734C-9A42-A1AF-C78F8211C4DF}" presName="Accent" presStyleLbl="node1" presStyleIdx="3" presStyleCnt="5"/>
      <dgm:spPr/>
    </dgm:pt>
    <dgm:pt modelId="{366585C7-A2D5-F647-B416-5B0DBB50FB4F}" type="pres">
      <dgm:prSet presAssocID="{B4402979-734C-9A42-A1AF-C78F8211C4DF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AA0180-88F2-DF48-99BC-4451EA93F601}" type="pres">
      <dgm:prSet presAssocID="{95686D0C-88F2-4841-BAB3-D61CEE400DF5}" presName="Accent5" presStyleCnt="0"/>
      <dgm:spPr/>
    </dgm:pt>
    <dgm:pt modelId="{26BCF769-087E-664D-A816-A771F25B73A4}" type="pres">
      <dgm:prSet presAssocID="{95686D0C-88F2-4841-BAB3-D61CEE400DF5}" presName="Accent" presStyleLbl="node1" presStyleIdx="4" presStyleCnt="5"/>
      <dgm:spPr/>
    </dgm:pt>
    <dgm:pt modelId="{9B92BE0D-9FD6-F74A-AD9C-F933E9712E51}" type="pres">
      <dgm:prSet presAssocID="{95686D0C-88F2-4841-BAB3-D61CEE400DF5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D2A32F8-7B60-AC44-B1D6-12199EC93C0B}" srcId="{FAEDFCA4-24E4-B84B-B2BD-B32474329F5C}" destId="{7B0B8C06-6E63-1142-B162-015294433CCF}" srcOrd="1" destOrd="0" parTransId="{173C6B3C-1C27-E547-8CBC-D1D8A85B1A61}" sibTransId="{4E5D8CEF-8B28-6749-8688-38C0FC7336AE}"/>
    <dgm:cxn modelId="{426001BF-CDE8-0C41-8779-78CE00C5AFBB}" type="presOf" srcId="{E8142125-D1DC-1E40-B316-00CFCE86FC7B}" destId="{F2756BFA-5107-284D-A432-397681565CB7}" srcOrd="0" destOrd="0" presId="urn:microsoft.com/office/officeart/2009/layout/CircleArrowProcess"/>
    <dgm:cxn modelId="{C3E55BED-A953-904A-969B-62FC1B41C736}" srcId="{FAEDFCA4-24E4-B84B-B2BD-B32474329F5C}" destId="{578450A8-27F7-3B48-B5D4-A7B9DFF6FF52}" srcOrd="0" destOrd="0" parTransId="{E6B8D3E5-353C-B84E-A353-D0DED55FE723}" sibTransId="{A350A612-9380-EF49-9142-3BADE380EC2D}"/>
    <dgm:cxn modelId="{B4A7F195-0B13-5B44-B4A5-414DEC9087B7}" srcId="{FAEDFCA4-24E4-B84B-B2BD-B32474329F5C}" destId="{B4402979-734C-9A42-A1AF-C78F8211C4DF}" srcOrd="3" destOrd="0" parTransId="{221837BE-1BD1-5C41-87EF-06DC5D56D54D}" sibTransId="{7B1EC2BA-CBD1-174E-A51A-231051E0C2D6}"/>
    <dgm:cxn modelId="{1768D7D6-40E1-434B-A8F5-D369E1321574}" srcId="{FAEDFCA4-24E4-B84B-B2BD-B32474329F5C}" destId="{E8142125-D1DC-1E40-B316-00CFCE86FC7B}" srcOrd="2" destOrd="0" parTransId="{240F1B38-B5D3-5D44-AA99-4D7B820F3EA8}" sibTransId="{D87D0EF5-71B9-E54B-BACF-A6DC0D6F977F}"/>
    <dgm:cxn modelId="{7D74A1BA-8128-AE4C-87D0-DEFE2241E6D0}" type="presOf" srcId="{578450A8-27F7-3B48-B5D4-A7B9DFF6FF52}" destId="{B210ACDD-209A-C84C-A74E-8996AF04B446}" srcOrd="0" destOrd="0" presId="urn:microsoft.com/office/officeart/2009/layout/CircleArrowProcess"/>
    <dgm:cxn modelId="{F8EC2FCD-0E55-464D-87FF-55F0BB4048EC}" srcId="{FAEDFCA4-24E4-B84B-B2BD-B32474329F5C}" destId="{95686D0C-88F2-4841-BAB3-D61CEE400DF5}" srcOrd="4" destOrd="0" parTransId="{A8B078CD-5B5D-FC49-9D98-3948E4B856A8}" sibTransId="{BEAED45F-8787-9643-9FA3-154682898C41}"/>
    <dgm:cxn modelId="{57D2ECB1-299C-7047-A767-3CEC2DC8B3AA}" type="presOf" srcId="{95686D0C-88F2-4841-BAB3-D61CEE400DF5}" destId="{9B92BE0D-9FD6-F74A-AD9C-F933E9712E51}" srcOrd="0" destOrd="0" presId="urn:microsoft.com/office/officeart/2009/layout/CircleArrowProcess"/>
    <dgm:cxn modelId="{1CFE423D-C9A5-F642-86FA-D4F865E1E0E8}" type="presOf" srcId="{B4402979-734C-9A42-A1AF-C78F8211C4DF}" destId="{366585C7-A2D5-F647-B416-5B0DBB50FB4F}" srcOrd="0" destOrd="0" presId="urn:microsoft.com/office/officeart/2009/layout/CircleArrowProcess"/>
    <dgm:cxn modelId="{9D2CC3AC-43F8-5D4D-A6EB-7BE8400E122D}" type="presOf" srcId="{7B0B8C06-6E63-1142-B162-015294433CCF}" destId="{18B4CA57-32AE-7C4E-B1AA-6B25794B08C0}" srcOrd="0" destOrd="0" presId="urn:microsoft.com/office/officeart/2009/layout/CircleArrowProcess"/>
    <dgm:cxn modelId="{3178111E-820B-8347-82EE-8010936B044A}" type="presOf" srcId="{FAEDFCA4-24E4-B84B-B2BD-B32474329F5C}" destId="{6C851701-83EB-684B-A62E-03E1762AD8BA}" srcOrd="0" destOrd="0" presId="urn:microsoft.com/office/officeart/2009/layout/CircleArrowProcess"/>
    <dgm:cxn modelId="{CC0AED22-1DEE-A74A-9C52-CEABAB4847F4}" type="presParOf" srcId="{6C851701-83EB-684B-A62E-03E1762AD8BA}" destId="{9E088CF9-1476-A34A-B634-D1F8D8D6F7F3}" srcOrd="0" destOrd="0" presId="urn:microsoft.com/office/officeart/2009/layout/CircleArrowProcess"/>
    <dgm:cxn modelId="{23C375EB-CBFA-B940-9313-979918EB6430}" type="presParOf" srcId="{9E088CF9-1476-A34A-B634-D1F8D8D6F7F3}" destId="{D62BD622-925B-F545-AE3C-630E3A21367B}" srcOrd="0" destOrd="0" presId="urn:microsoft.com/office/officeart/2009/layout/CircleArrowProcess"/>
    <dgm:cxn modelId="{F82A3D84-7F02-7D4A-8C96-5E2832F03390}" type="presParOf" srcId="{6C851701-83EB-684B-A62E-03E1762AD8BA}" destId="{B210ACDD-209A-C84C-A74E-8996AF04B446}" srcOrd="1" destOrd="0" presId="urn:microsoft.com/office/officeart/2009/layout/CircleArrowProcess"/>
    <dgm:cxn modelId="{261F8D4B-52DF-A044-8C0F-AC15E79DB09B}" type="presParOf" srcId="{6C851701-83EB-684B-A62E-03E1762AD8BA}" destId="{5DBB9A4C-F1D0-F445-8445-2D045AC3CDFC}" srcOrd="2" destOrd="0" presId="urn:microsoft.com/office/officeart/2009/layout/CircleArrowProcess"/>
    <dgm:cxn modelId="{FFA3EC8A-B7A1-E042-99EC-8A403D8F3E0A}" type="presParOf" srcId="{5DBB9A4C-F1D0-F445-8445-2D045AC3CDFC}" destId="{63DF0591-12AB-FF4A-AE7B-CA47037E5E2D}" srcOrd="0" destOrd="0" presId="urn:microsoft.com/office/officeart/2009/layout/CircleArrowProcess"/>
    <dgm:cxn modelId="{15FC5375-D0C6-B84F-BD51-71ED30997C99}" type="presParOf" srcId="{6C851701-83EB-684B-A62E-03E1762AD8BA}" destId="{18B4CA57-32AE-7C4E-B1AA-6B25794B08C0}" srcOrd="3" destOrd="0" presId="urn:microsoft.com/office/officeart/2009/layout/CircleArrowProcess"/>
    <dgm:cxn modelId="{2DDC6AA9-14FF-8845-855D-555ABF188E9E}" type="presParOf" srcId="{6C851701-83EB-684B-A62E-03E1762AD8BA}" destId="{168AE87D-260A-D448-B909-B4486FAC0F8F}" srcOrd="4" destOrd="0" presId="urn:microsoft.com/office/officeart/2009/layout/CircleArrowProcess"/>
    <dgm:cxn modelId="{A1352D79-6A58-7444-97BE-54D7571D3457}" type="presParOf" srcId="{168AE87D-260A-D448-B909-B4486FAC0F8F}" destId="{0B3FB627-3E53-6E40-8B9B-775A3672B65C}" srcOrd="0" destOrd="0" presId="urn:microsoft.com/office/officeart/2009/layout/CircleArrowProcess"/>
    <dgm:cxn modelId="{500C9630-A6A2-C649-832D-EBC71A43E9EE}" type="presParOf" srcId="{6C851701-83EB-684B-A62E-03E1762AD8BA}" destId="{F2756BFA-5107-284D-A432-397681565CB7}" srcOrd="5" destOrd="0" presId="urn:microsoft.com/office/officeart/2009/layout/CircleArrowProcess"/>
    <dgm:cxn modelId="{EA0BEB66-3271-0E45-94BF-3B7CF8C59E3F}" type="presParOf" srcId="{6C851701-83EB-684B-A62E-03E1762AD8BA}" destId="{0401D418-2A90-2E4D-98B1-3DED73728EED}" srcOrd="6" destOrd="0" presId="urn:microsoft.com/office/officeart/2009/layout/CircleArrowProcess"/>
    <dgm:cxn modelId="{2DCBDEF0-1704-AF4F-BC43-B5831A1184DC}" type="presParOf" srcId="{0401D418-2A90-2E4D-98B1-3DED73728EED}" destId="{1FFB0495-83AD-EE4A-9F74-F4F8C97203DE}" srcOrd="0" destOrd="0" presId="urn:microsoft.com/office/officeart/2009/layout/CircleArrowProcess"/>
    <dgm:cxn modelId="{EF7E1724-AAB2-CE49-993C-FC168B11AA85}" type="presParOf" srcId="{6C851701-83EB-684B-A62E-03E1762AD8BA}" destId="{366585C7-A2D5-F647-B416-5B0DBB50FB4F}" srcOrd="7" destOrd="0" presId="urn:microsoft.com/office/officeart/2009/layout/CircleArrowProcess"/>
    <dgm:cxn modelId="{A0586478-8D76-0544-8E27-FB104FF5817E}" type="presParOf" srcId="{6C851701-83EB-684B-A62E-03E1762AD8BA}" destId="{F2AA0180-88F2-DF48-99BC-4451EA93F601}" srcOrd="8" destOrd="0" presId="urn:microsoft.com/office/officeart/2009/layout/CircleArrowProcess"/>
    <dgm:cxn modelId="{56F9C675-FF52-3E45-954F-047B1E3C3D4F}" type="presParOf" srcId="{F2AA0180-88F2-DF48-99BC-4451EA93F601}" destId="{26BCF769-087E-664D-A816-A771F25B73A4}" srcOrd="0" destOrd="0" presId="urn:microsoft.com/office/officeart/2009/layout/CircleArrowProcess"/>
    <dgm:cxn modelId="{552BB7BA-56A2-024D-8505-31B85591A5F8}" type="presParOf" srcId="{6C851701-83EB-684B-A62E-03E1762AD8BA}" destId="{9B92BE0D-9FD6-F74A-AD9C-F933E9712E51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F3782E-2E2F-4792-A66D-B91949D2469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9BAB5335-8B04-47EA-B510-F233F2250838}">
      <dgm:prSet phldrT="[文本]" custT="1"/>
      <dgm:spPr/>
      <dgm:t>
        <a:bodyPr/>
        <a:lstStyle/>
        <a:p>
          <a:r>
            <a:rPr lang="zh-CN" altLang="en-US" sz="2800" dirty="0">
              <a:latin typeface="方正粗黑宋简体" panose="02000000000000000000" pitchFamily="2" charset="-122"/>
              <a:ea typeface="方正粗黑宋简体" panose="02000000000000000000" pitchFamily="2" charset="-122"/>
            </a:rPr>
            <a:t>检索词（语言规范）的选取</a:t>
          </a:r>
        </a:p>
      </dgm:t>
    </dgm:pt>
    <dgm:pt modelId="{2614AE5D-031C-4BCE-AA56-B962A2C4C038}" type="parTrans" cxnId="{95E4FE6D-F43C-4157-8F65-C8DDFC3EE07C}">
      <dgm:prSet/>
      <dgm:spPr/>
      <dgm:t>
        <a:bodyPr/>
        <a:lstStyle/>
        <a:p>
          <a:endParaRPr lang="zh-CN" altLang="en-US"/>
        </a:p>
      </dgm:t>
    </dgm:pt>
    <dgm:pt modelId="{A1F904B7-1733-47DC-BCDF-75A494B44BEE}" type="sibTrans" cxnId="{95E4FE6D-F43C-4157-8F65-C8DDFC3EE07C}">
      <dgm:prSet/>
      <dgm:spPr/>
      <dgm:t>
        <a:bodyPr/>
        <a:lstStyle/>
        <a:p>
          <a:endParaRPr lang="zh-CN" altLang="en-US"/>
        </a:p>
      </dgm:t>
    </dgm:pt>
    <dgm:pt modelId="{3ABA5691-5F74-4E5E-A4F6-ED27766AF026}">
      <dgm:prSet phldrT="[文本]" custT="1"/>
      <dgm:spPr/>
      <dgm:t>
        <a:bodyPr/>
        <a:lstStyle/>
        <a:p>
          <a:r>
            <a:rPr lang="zh-CN" sz="2000" b="1">
              <a:solidFill>
                <a:srgbClr val="FF0000"/>
              </a:solidFill>
              <a:latin typeface="+mn-ea"/>
              <a:ea typeface="+mn-ea"/>
            </a:rPr>
            <a:t>受控词</a:t>
          </a:r>
          <a:r>
            <a:rPr lang="en-US" sz="2000" b="1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(controlled term)</a:t>
          </a:r>
          <a:r>
            <a:rPr lang="zh-CN" sz="2000" b="1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是</a:t>
          </a:r>
          <a:r>
            <a:rPr lang="zh-CN" sz="2000" b="1">
              <a:solidFill>
                <a:srgbClr val="FF0000"/>
              </a:solidFill>
              <a:latin typeface="+mn-ea"/>
              <a:ea typeface="+mn-ea"/>
            </a:rPr>
            <a:t>经过规范化处理的检索语言</a:t>
          </a:r>
          <a:r>
            <a:rPr lang="zh-CN" sz="2000" b="1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，又叫人工语言。取自主题词表、叙词表、分类表等。如标题词、叙词。</a:t>
          </a:r>
          <a:endParaRPr lang="zh-CN" altLang="en-US" sz="2000" b="1" dirty="0">
            <a:solidFill>
              <a:schemeClr val="accent2">
                <a:lumMod val="75000"/>
              </a:schemeClr>
            </a:solidFill>
            <a:latin typeface="+mn-ea"/>
            <a:ea typeface="+mn-ea"/>
          </a:endParaRPr>
        </a:p>
      </dgm:t>
    </dgm:pt>
    <dgm:pt modelId="{4B46344C-C50F-4EA7-A7A6-28AB65685DD3}" type="parTrans" cxnId="{FA9EE37A-55BB-45FD-80B7-75D3DEC2C1F9}">
      <dgm:prSet/>
      <dgm:spPr/>
      <dgm:t>
        <a:bodyPr/>
        <a:lstStyle/>
        <a:p>
          <a:endParaRPr lang="zh-CN" altLang="en-US"/>
        </a:p>
      </dgm:t>
    </dgm:pt>
    <dgm:pt modelId="{5B8B9E26-48AD-4187-B174-FAF0A4C5C94B}" type="sibTrans" cxnId="{FA9EE37A-55BB-45FD-80B7-75D3DEC2C1F9}">
      <dgm:prSet/>
      <dgm:spPr/>
      <dgm:t>
        <a:bodyPr/>
        <a:lstStyle/>
        <a:p>
          <a:endParaRPr lang="zh-CN" altLang="en-US"/>
        </a:p>
      </dgm:t>
    </dgm:pt>
    <dgm:pt modelId="{F0905BA4-A1F5-490F-9495-29437DDB7C7F}">
      <dgm:prSet phldrT="[文本]" custT="1"/>
      <dgm:spPr/>
      <dgm:t>
        <a:bodyPr/>
        <a:lstStyle/>
        <a:p>
          <a:r>
            <a:rPr lang="zh-CN" altLang="en-US" sz="2800" dirty="0">
              <a:latin typeface="方正粗黑宋简体" panose="02000000000000000000" pitchFamily="2" charset="-122"/>
              <a:ea typeface="方正粗黑宋简体" panose="02000000000000000000" pitchFamily="2" charset="-122"/>
            </a:rPr>
            <a:t>分词 </a:t>
          </a:r>
          <a:r>
            <a:rPr lang="en-US" altLang="zh-CN" sz="2800" dirty="0">
              <a:latin typeface="方正粗黑宋简体" panose="02000000000000000000" pitchFamily="2" charset="-122"/>
              <a:ea typeface="方正粗黑宋简体" panose="02000000000000000000" pitchFamily="2" charset="-122"/>
            </a:rPr>
            <a:t>— </a:t>
          </a:r>
          <a:r>
            <a:rPr lang="zh-CN" altLang="en-US" sz="2800" dirty="0">
              <a:latin typeface="方正粗黑宋简体" panose="02000000000000000000" pitchFamily="2" charset="-122"/>
              <a:ea typeface="方正粗黑宋简体" panose="02000000000000000000" pitchFamily="2" charset="-122"/>
            </a:rPr>
            <a:t>选择有检索意义的词 </a:t>
          </a:r>
          <a:r>
            <a:rPr lang="en-US" altLang="zh-CN" sz="2800" dirty="0">
              <a:latin typeface="方正粗黑宋简体" panose="02000000000000000000" pitchFamily="2" charset="-122"/>
              <a:ea typeface="方正粗黑宋简体" panose="02000000000000000000" pitchFamily="2" charset="-122"/>
            </a:rPr>
            <a:t>— </a:t>
          </a:r>
          <a:r>
            <a:rPr lang="zh-CN" altLang="en-US" sz="2800" dirty="0">
              <a:latin typeface="方正粗黑宋简体" panose="02000000000000000000" pitchFamily="2" charset="-122"/>
              <a:ea typeface="方正粗黑宋简体" panose="02000000000000000000" pitchFamily="2" charset="-122"/>
            </a:rPr>
            <a:t>概念补充、调整</a:t>
          </a:r>
        </a:p>
      </dgm:t>
    </dgm:pt>
    <dgm:pt modelId="{E549E59E-1F1B-407E-B2D0-6BC0A14CA543}" type="parTrans" cxnId="{7E360704-8375-432C-998B-535ADB1C33C2}">
      <dgm:prSet/>
      <dgm:spPr/>
      <dgm:t>
        <a:bodyPr/>
        <a:lstStyle/>
        <a:p>
          <a:endParaRPr lang="zh-CN" altLang="en-US"/>
        </a:p>
      </dgm:t>
    </dgm:pt>
    <dgm:pt modelId="{18C7D1AC-17BF-4C13-8C5A-3E5DBE4C183A}" type="sibTrans" cxnId="{7E360704-8375-432C-998B-535ADB1C33C2}">
      <dgm:prSet/>
      <dgm:spPr/>
      <dgm:t>
        <a:bodyPr/>
        <a:lstStyle/>
        <a:p>
          <a:endParaRPr lang="zh-CN" altLang="en-US"/>
        </a:p>
      </dgm:t>
    </dgm:pt>
    <dgm:pt modelId="{827D7156-943A-446D-986C-A0A9A180015A}">
      <dgm:prSet phldrT="[文本]" custT="1"/>
      <dgm:spPr/>
      <dgm:t>
        <a:bodyPr/>
        <a:lstStyle/>
        <a:p>
          <a:r>
            <a:rPr lang="zh-CN" altLang="en-US" sz="200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rPr>
            <a:t>分词</a:t>
          </a:r>
          <a:r>
            <a:rPr lang="zh-CN" altLang="en-US" sz="2000">
              <a:solidFill>
                <a:schemeClr val="accent3">
                  <a:lumMod val="50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rPr>
            <a:t>：对研究课题包含的词</a:t>
          </a:r>
          <a:r>
            <a:rPr lang="zh-CN" altLang="en-US" sz="200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rPr>
            <a:t>进行最小单元的分割</a:t>
          </a:r>
          <a:endParaRPr lang="zh-CN" altLang="en-US" sz="2000" dirty="0">
            <a:solidFill>
              <a:srgbClr val="FF0000"/>
            </a:solidFill>
            <a:latin typeface="方正粗黑宋简体" panose="02000000000000000000" pitchFamily="2" charset="-122"/>
            <a:ea typeface="方正粗黑宋简体" panose="02000000000000000000" pitchFamily="2" charset="-122"/>
          </a:endParaRPr>
        </a:p>
      </dgm:t>
    </dgm:pt>
    <dgm:pt modelId="{04853D44-3366-4D8B-9638-E5FBF5851D36}" type="parTrans" cxnId="{C2871D9A-517F-4DEE-9AA6-F8C0DCBD0521}">
      <dgm:prSet/>
      <dgm:spPr/>
      <dgm:t>
        <a:bodyPr/>
        <a:lstStyle/>
        <a:p>
          <a:endParaRPr lang="zh-CN" altLang="en-US"/>
        </a:p>
      </dgm:t>
    </dgm:pt>
    <dgm:pt modelId="{2E40800A-D5DC-4F7D-83CA-A7F1975F3894}" type="sibTrans" cxnId="{C2871D9A-517F-4DEE-9AA6-F8C0DCBD0521}">
      <dgm:prSet/>
      <dgm:spPr/>
      <dgm:t>
        <a:bodyPr/>
        <a:lstStyle/>
        <a:p>
          <a:endParaRPr lang="zh-CN" altLang="en-US"/>
        </a:p>
      </dgm:t>
    </dgm:pt>
    <dgm:pt modelId="{870D3669-94A0-42D4-ADAE-0DC50BFB2AFB}">
      <dgm:prSet phldrT="[文本]" custT="1"/>
      <dgm:spPr/>
      <dgm:t>
        <a:bodyPr/>
        <a:lstStyle/>
        <a:p>
          <a:r>
            <a:rPr lang="zh-CN" sz="2000" b="1">
              <a:solidFill>
                <a:srgbClr val="FF0000"/>
              </a:solidFill>
              <a:latin typeface="+mn-ea"/>
              <a:ea typeface="+mn-ea"/>
            </a:rPr>
            <a:t>非受控词</a:t>
          </a:r>
          <a:r>
            <a:rPr lang="en-US" sz="2000" b="1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 (uncontrolled term) </a:t>
          </a:r>
          <a:r>
            <a:rPr lang="zh-CN" sz="2000" b="1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是指非规范化的自然语言，如关键词。</a:t>
          </a:r>
          <a:endParaRPr lang="zh-CN" altLang="en-US" sz="2000" b="1" dirty="0">
            <a:solidFill>
              <a:schemeClr val="accent2">
                <a:lumMod val="75000"/>
              </a:schemeClr>
            </a:solidFill>
            <a:latin typeface="+mn-ea"/>
            <a:ea typeface="+mn-ea"/>
          </a:endParaRPr>
        </a:p>
      </dgm:t>
    </dgm:pt>
    <dgm:pt modelId="{F4B16BFD-34FA-4D76-A56F-32D96BE1C12B}" type="parTrans" cxnId="{16F27BE1-C21B-45A4-B785-535D96680F2C}">
      <dgm:prSet/>
      <dgm:spPr/>
      <dgm:t>
        <a:bodyPr/>
        <a:lstStyle/>
        <a:p>
          <a:endParaRPr lang="zh-CN" altLang="en-US"/>
        </a:p>
      </dgm:t>
    </dgm:pt>
    <dgm:pt modelId="{8A0555C4-2CEF-4610-B106-733D8D282CB1}" type="sibTrans" cxnId="{16F27BE1-C21B-45A4-B785-535D96680F2C}">
      <dgm:prSet/>
      <dgm:spPr/>
      <dgm:t>
        <a:bodyPr/>
        <a:lstStyle/>
        <a:p>
          <a:endParaRPr lang="zh-CN" altLang="en-US"/>
        </a:p>
      </dgm:t>
    </dgm:pt>
    <dgm:pt modelId="{57B050D7-795A-484F-8457-E400BB48CC52}">
      <dgm:prSet phldrT="[文本]" custT="1"/>
      <dgm:spPr/>
      <dgm:t>
        <a:bodyPr/>
        <a:lstStyle/>
        <a:p>
          <a:r>
            <a:rPr lang="zh-CN" altLang="en-US" sz="2000">
              <a:solidFill>
                <a:schemeClr val="accent3">
                  <a:lumMod val="50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rPr>
            <a:t>选择</a:t>
          </a:r>
          <a:r>
            <a:rPr lang="zh-CN" altLang="en-US" sz="200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rPr>
            <a:t>有检索意义</a:t>
          </a:r>
          <a:r>
            <a:rPr lang="zh-CN" altLang="en-US" sz="2000">
              <a:solidFill>
                <a:schemeClr val="accent3">
                  <a:lumMod val="50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rPr>
            <a:t>的词</a:t>
          </a:r>
          <a:endParaRPr lang="zh-CN" altLang="en-US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04704FC4-FBB0-4738-9CDC-687398536D58}" type="parTrans" cxnId="{751EFDF1-9634-49D3-A64D-44080D144F4A}">
      <dgm:prSet/>
      <dgm:spPr/>
      <dgm:t>
        <a:bodyPr/>
        <a:lstStyle/>
        <a:p>
          <a:endParaRPr lang="zh-CN" altLang="en-US"/>
        </a:p>
      </dgm:t>
    </dgm:pt>
    <dgm:pt modelId="{8156E581-807E-4A66-AFBF-F8AB783E0815}" type="sibTrans" cxnId="{751EFDF1-9634-49D3-A64D-44080D144F4A}">
      <dgm:prSet/>
      <dgm:spPr/>
      <dgm:t>
        <a:bodyPr/>
        <a:lstStyle/>
        <a:p>
          <a:endParaRPr lang="zh-CN" altLang="en-US"/>
        </a:p>
      </dgm:t>
    </dgm:pt>
    <dgm:pt modelId="{C47189B1-59E3-46D0-A3FE-9E4C537B9DD5}">
      <dgm:prSet phldrT="[文本]" custT="1"/>
      <dgm:spPr/>
      <dgm:t>
        <a:bodyPr/>
        <a:lstStyle/>
        <a:p>
          <a:r>
            <a:rPr lang="zh-CN" altLang="en-US" sz="200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rPr>
            <a:t>概念补充、调整</a:t>
          </a:r>
          <a:r>
            <a:rPr lang="zh-CN" altLang="en-US" sz="2000">
              <a:solidFill>
                <a:schemeClr val="accent3">
                  <a:lumMod val="50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rPr>
            <a:t>：根据检索结果补充同义词、近义词、概念扩展</a:t>
          </a:r>
          <a:r>
            <a:rPr lang="en-US" altLang="zh-CN" sz="2000">
              <a:solidFill>
                <a:schemeClr val="accent3">
                  <a:lumMod val="50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rPr>
            <a:t>/</a:t>
          </a:r>
          <a:r>
            <a:rPr lang="zh-CN" altLang="en-US" sz="2000">
              <a:solidFill>
                <a:schemeClr val="accent3">
                  <a:lumMod val="50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rPr>
            <a:t>调整</a:t>
          </a:r>
          <a:endParaRPr lang="zh-CN" altLang="en-US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716C053E-39EA-4737-B88D-F92F6B4C2266}" type="parTrans" cxnId="{95D30D4F-2C3F-4CEC-98EE-3CE7C84DB622}">
      <dgm:prSet/>
      <dgm:spPr/>
      <dgm:t>
        <a:bodyPr/>
        <a:lstStyle/>
        <a:p>
          <a:endParaRPr lang="zh-CN" altLang="en-US"/>
        </a:p>
      </dgm:t>
    </dgm:pt>
    <dgm:pt modelId="{BA305F0B-81BF-4C1C-BA35-1292F8E5448B}" type="sibTrans" cxnId="{95D30D4F-2C3F-4CEC-98EE-3CE7C84DB622}">
      <dgm:prSet/>
      <dgm:spPr/>
      <dgm:t>
        <a:bodyPr/>
        <a:lstStyle/>
        <a:p>
          <a:endParaRPr lang="zh-CN" altLang="en-US"/>
        </a:p>
      </dgm:t>
    </dgm:pt>
    <dgm:pt modelId="{82BDD82B-85F9-4AA7-A5DC-6730DDA3722C}">
      <dgm:prSet phldrT="[文本]" custT="1"/>
      <dgm:spPr/>
      <dgm:t>
        <a:bodyPr/>
        <a:lstStyle/>
        <a:p>
          <a:r>
            <a:rPr lang="zh-CN" altLang="en-US" sz="2000" b="1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常用的主题词与关键词的区别？检索结果如何？</a:t>
          </a:r>
          <a:endParaRPr lang="zh-CN" altLang="en-US" sz="2000" b="1" dirty="0">
            <a:solidFill>
              <a:schemeClr val="accent2">
                <a:lumMod val="75000"/>
              </a:schemeClr>
            </a:solidFill>
            <a:latin typeface="+mn-ea"/>
            <a:ea typeface="+mn-ea"/>
          </a:endParaRPr>
        </a:p>
      </dgm:t>
    </dgm:pt>
    <dgm:pt modelId="{D0CCA85E-88B3-4FDB-963B-FE3D31B22A4D}" type="sibTrans" cxnId="{7B8F9E0E-8575-4019-BCA8-4DC43E325838}">
      <dgm:prSet/>
      <dgm:spPr/>
      <dgm:t>
        <a:bodyPr/>
        <a:lstStyle/>
        <a:p>
          <a:endParaRPr lang="zh-CN" altLang="en-US"/>
        </a:p>
      </dgm:t>
    </dgm:pt>
    <dgm:pt modelId="{4AF8B6A4-1F1E-48CC-A7BB-F78D86BDE7E5}" type="parTrans" cxnId="{7B8F9E0E-8575-4019-BCA8-4DC43E325838}">
      <dgm:prSet/>
      <dgm:spPr/>
      <dgm:t>
        <a:bodyPr/>
        <a:lstStyle/>
        <a:p>
          <a:endParaRPr lang="zh-CN" altLang="en-US"/>
        </a:p>
      </dgm:t>
    </dgm:pt>
    <dgm:pt modelId="{F8C3EC91-1545-45E2-AD81-9321285E35E9}" type="pres">
      <dgm:prSet presAssocID="{C1F3782E-2E2F-4792-A66D-B91949D246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8C3C05A-CCEE-46FE-891A-071D5D761EA4}" type="pres">
      <dgm:prSet presAssocID="{9BAB5335-8B04-47EA-B510-F233F2250838}" presName="parentText" presStyleLbl="node1" presStyleIdx="0" presStyleCnt="2" custScaleX="88566" custScaleY="70960" custLinFactNeighborX="-11434" custLinFactNeighborY="246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6E97C5-C7AB-44D9-AE7E-817DD3157D7F}" type="pres">
      <dgm:prSet presAssocID="{9BAB5335-8B04-47EA-B510-F233F225083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AB5815-E4FF-492E-9690-373B4EBC13E5}" type="pres">
      <dgm:prSet presAssocID="{F0905BA4-A1F5-490F-9495-29437DDB7C7F}" presName="parentText" presStyleLbl="node1" presStyleIdx="1" presStyleCnt="2" custScaleX="90199" custScaleY="71517" custLinFactNeighborX="-4263" custLinFactNeighborY="146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D95C18-CC24-4CB3-9A0D-F471E08076F3}" type="pres">
      <dgm:prSet presAssocID="{F0905BA4-A1F5-490F-9495-29437DDB7C7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37D29C6-B780-4380-9532-097DB1485E5D}" type="presOf" srcId="{9BAB5335-8B04-47EA-B510-F233F2250838}" destId="{D8C3C05A-CCEE-46FE-891A-071D5D761EA4}" srcOrd="0" destOrd="0" presId="urn:microsoft.com/office/officeart/2005/8/layout/vList2"/>
    <dgm:cxn modelId="{95D30D4F-2C3F-4CEC-98EE-3CE7C84DB622}" srcId="{F0905BA4-A1F5-490F-9495-29437DDB7C7F}" destId="{C47189B1-59E3-46D0-A3FE-9E4C537B9DD5}" srcOrd="2" destOrd="0" parTransId="{716C053E-39EA-4737-B88D-F92F6B4C2266}" sibTransId="{BA305F0B-81BF-4C1C-BA35-1292F8E5448B}"/>
    <dgm:cxn modelId="{95E4FE6D-F43C-4157-8F65-C8DDFC3EE07C}" srcId="{C1F3782E-2E2F-4792-A66D-B91949D2469D}" destId="{9BAB5335-8B04-47EA-B510-F233F2250838}" srcOrd="0" destOrd="0" parTransId="{2614AE5D-031C-4BCE-AA56-B962A2C4C038}" sibTransId="{A1F904B7-1733-47DC-BCDF-75A494B44BEE}"/>
    <dgm:cxn modelId="{28968F13-4433-4AF0-98C4-ABF93AD951B0}" type="presOf" srcId="{57B050D7-795A-484F-8457-E400BB48CC52}" destId="{DFD95C18-CC24-4CB3-9A0D-F471E08076F3}" srcOrd="0" destOrd="1" presId="urn:microsoft.com/office/officeart/2005/8/layout/vList2"/>
    <dgm:cxn modelId="{7E360704-8375-432C-998B-535ADB1C33C2}" srcId="{C1F3782E-2E2F-4792-A66D-B91949D2469D}" destId="{F0905BA4-A1F5-490F-9495-29437DDB7C7F}" srcOrd="1" destOrd="0" parTransId="{E549E59E-1F1B-407E-B2D0-6BC0A14CA543}" sibTransId="{18C7D1AC-17BF-4C13-8C5A-3E5DBE4C183A}"/>
    <dgm:cxn modelId="{7B8F9E0E-8575-4019-BCA8-4DC43E325838}" srcId="{9BAB5335-8B04-47EA-B510-F233F2250838}" destId="{82BDD82B-85F9-4AA7-A5DC-6730DDA3722C}" srcOrd="2" destOrd="0" parTransId="{4AF8B6A4-1F1E-48CC-A7BB-F78D86BDE7E5}" sibTransId="{D0CCA85E-88B3-4FDB-963B-FE3D31B22A4D}"/>
    <dgm:cxn modelId="{1AC9E432-D89B-4504-A58E-03A49E53DD16}" type="presOf" srcId="{C47189B1-59E3-46D0-A3FE-9E4C537B9DD5}" destId="{DFD95C18-CC24-4CB3-9A0D-F471E08076F3}" srcOrd="0" destOrd="2" presId="urn:microsoft.com/office/officeart/2005/8/layout/vList2"/>
    <dgm:cxn modelId="{0E3071FB-31A3-4A85-B506-D647F2B1DE51}" type="presOf" srcId="{3ABA5691-5F74-4E5E-A4F6-ED27766AF026}" destId="{E76E97C5-C7AB-44D9-AE7E-817DD3157D7F}" srcOrd="0" destOrd="0" presId="urn:microsoft.com/office/officeart/2005/8/layout/vList2"/>
    <dgm:cxn modelId="{FA9EE37A-55BB-45FD-80B7-75D3DEC2C1F9}" srcId="{9BAB5335-8B04-47EA-B510-F233F2250838}" destId="{3ABA5691-5F74-4E5E-A4F6-ED27766AF026}" srcOrd="0" destOrd="0" parTransId="{4B46344C-C50F-4EA7-A7A6-28AB65685DD3}" sibTransId="{5B8B9E26-48AD-4187-B174-FAF0A4C5C94B}"/>
    <dgm:cxn modelId="{C2871D9A-517F-4DEE-9AA6-F8C0DCBD0521}" srcId="{F0905BA4-A1F5-490F-9495-29437DDB7C7F}" destId="{827D7156-943A-446D-986C-A0A9A180015A}" srcOrd="0" destOrd="0" parTransId="{04853D44-3366-4D8B-9638-E5FBF5851D36}" sibTransId="{2E40800A-D5DC-4F7D-83CA-A7F1975F3894}"/>
    <dgm:cxn modelId="{09542F23-558F-401A-B261-E34127F4D4EF}" type="presOf" srcId="{F0905BA4-A1F5-490F-9495-29437DDB7C7F}" destId="{1CAB5815-E4FF-492E-9690-373B4EBC13E5}" srcOrd="0" destOrd="0" presId="urn:microsoft.com/office/officeart/2005/8/layout/vList2"/>
    <dgm:cxn modelId="{22FD3127-B401-4760-B52B-17CE02959A37}" type="presOf" srcId="{C1F3782E-2E2F-4792-A66D-B91949D2469D}" destId="{F8C3EC91-1545-45E2-AD81-9321285E35E9}" srcOrd="0" destOrd="0" presId="urn:microsoft.com/office/officeart/2005/8/layout/vList2"/>
    <dgm:cxn modelId="{751EFDF1-9634-49D3-A64D-44080D144F4A}" srcId="{F0905BA4-A1F5-490F-9495-29437DDB7C7F}" destId="{57B050D7-795A-484F-8457-E400BB48CC52}" srcOrd="1" destOrd="0" parTransId="{04704FC4-FBB0-4738-9CDC-687398536D58}" sibTransId="{8156E581-807E-4A66-AFBF-F8AB783E0815}"/>
    <dgm:cxn modelId="{F37C46FA-FDF8-4DA9-B2ED-9EE6B6BDC174}" type="presOf" srcId="{870D3669-94A0-42D4-ADAE-0DC50BFB2AFB}" destId="{E76E97C5-C7AB-44D9-AE7E-817DD3157D7F}" srcOrd="0" destOrd="1" presId="urn:microsoft.com/office/officeart/2005/8/layout/vList2"/>
    <dgm:cxn modelId="{F6191004-BC02-4924-AC5C-1EC94086DCCB}" type="presOf" srcId="{827D7156-943A-446D-986C-A0A9A180015A}" destId="{DFD95C18-CC24-4CB3-9A0D-F471E08076F3}" srcOrd="0" destOrd="0" presId="urn:microsoft.com/office/officeart/2005/8/layout/vList2"/>
    <dgm:cxn modelId="{16F27BE1-C21B-45A4-B785-535D96680F2C}" srcId="{9BAB5335-8B04-47EA-B510-F233F2250838}" destId="{870D3669-94A0-42D4-ADAE-0DC50BFB2AFB}" srcOrd="1" destOrd="0" parTransId="{F4B16BFD-34FA-4D76-A56F-32D96BE1C12B}" sibTransId="{8A0555C4-2CEF-4610-B106-733D8D282CB1}"/>
    <dgm:cxn modelId="{7D64A36B-EF44-452D-9745-644888ABBAEC}" type="presOf" srcId="{82BDD82B-85F9-4AA7-A5DC-6730DDA3722C}" destId="{E76E97C5-C7AB-44D9-AE7E-817DD3157D7F}" srcOrd="0" destOrd="2" presId="urn:microsoft.com/office/officeart/2005/8/layout/vList2"/>
    <dgm:cxn modelId="{BD7F8BED-AEF6-4054-A670-9954E6A67774}" type="presParOf" srcId="{F8C3EC91-1545-45E2-AD81-9321285E35E9}" destId="{D8C3C05A-CCEE-46FE-891A-071D5D761EA4}" srcOrd="0" destOrd="0" presId="urn:microsoft.com/office/officeart/2005/8/layout/vList2"/>
    <dgm:cxn modelId="{53F24421-A425-428C-A5CC-8C2CF5E514AA}" type="presParOf" srcId="{F8C3EC91-1545-45E2-AD81-9321285E35E9}" destId="{E76E97C5-C7AB-44D9-AE7E-817DD3157D7F}" srcOrd="1" destOrd="0" presId="urn:microsoft.com/office/officeart/2005/8/layout/vList2"/>
    <dgm:cxn modelId="{5D43BAE6-7A4E-45EE-AB5F-1A25702CD28C}" type="presParOf" srcId="{F8C3EC91-1545-45E2-AD81-9321285E35E9}" destId="{1CAB5815-E4FF-492E-9690-373B4EBC13E5}" srcOrd="2" destOrd="0" presId="urn:microsoft.com/office/officeart/2005/8/layout/vList2"/>
    <dgm:cxn modelId="{3107B2F8-2258-4A9E-8D59-F1069C33650D}" type="presParOf" srcId="{F8C3EC91-1545-45E2-AD81-9321285E35E9}" destId="{DFD95C18-CC24-4CB3-9A0D-F471E08076F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90E6B3-6B75-4280-89F0-E0C5929B7B60}" type="doc">
      <dgm:prSet loTypeId="urn:microsoft.com/office/officeart/2005/8/layout/vList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E80BA998-2D7E-4EEC-A8CB-1EC4C4314AD7}">
      <dgm:prSet phldrT="[文本]" custT="1"/>
      <dgm:spPr/>
      <dgm:t>
        <a:bodyPr/>
        <a:lstStyle/>
        <a:p>
          <a:r>
            <a:rPr lang="en-US" sz="3200" b="1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rPr>
            <a:t>CNKI</a:t>
          </a:r>
          <a:r>
            <a:rPr lang="zh-CN" sz="3200" b="1" dirty="0">
              <a:latin typeface="方正粗黑宋简体" panose="02000000000000000000" pitchFamily="2" charset="-122"/>
              <a:ea typeface="方正粗黑宋简体" panose="02000000000000000000" pitchFamily="2" charset="-122"/>
            </a:rPr>
            <a:t>检索项中的</a:t>
          </a:r>
          <a:r>
            <a:rPr lang="en-US" sz="3200" b="1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rPr>
            <a:t>“</a:t>
          </a:r>
          <a:r>
            <a:rPr lang="zh-CN" sz="3200" b="1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rPr>
            <a:t>主题</a:t>
          </a:r>
          <a:r>
            <a:rPr lang="en-US" sz="3200" b="1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rPr>
            <a:t>”</a:t>
          </a:r>
          <a:r>
            <a:rPr lang="zh-CN" sz="3200" b="1" dirty="0">
              <a:latin typeface="方正粗黑宋简体" panose="02000000000000000000" pitchFamily="2" charset="-122"/>
              <a:ea typeface="方正粗黑宋简体" panose="02000000000000000000" pitchFamily="2" charset="-122"/>
            </a:rPr>
            <a:t>包括哪些内容？</a:t>
          </a:r>
          <a:endParaRPr lang="zh-CN" altLang="en-US" sz="3200" dirty="0">
            <a:latin typeface="方正粗黑宋简体" panose="02000000000000000000" pitchFamily="2" charset="-122"/>
            <a:ea typeface="方正粗黑宋简体" panose="02000000000000000000" pitchFamily="2" charset="-122"/>
          </a:endParaRPr>
        </a:p>
      </dgm:t>
    </dgm:pt>
    <dgm:pt modelId="{58DFFCEF-6B57-4AEF-861E-B656E37069B3}" type="parTrans" cxnId="{E206C8A8-2597-46A0-A359-3876D0B8B0A3}">
      <dgm:prSet/>
      <dgm:spPr/>
      <dgm:t>
        <a:bodyPr/>
        <a:lstStyle/>
        <a:p>
          <a:endParaRPr lang="zh-CN" altLang="en-US"/>
        </a:p>
      </dgm:t>
    </dgm:pt>
    <dgm:pt modelId="{0555266A-B891-462C-B486-50F99EF6627A}" type="sibTrans" cxnId="{E206C8A8-2597-46A0-A359-3876D0B8B0A3}">
      <dgm:prSet/>
      <dgm:spPr/>
      <dgm:t>
        <a:bodyPr/>
        <a:lstStyle/>
        <a:p>
          <a:endParaRPr lang="zh-CN" altLang="en-US"/>
        </a:p>
      </dgm:t>
    </dgm:pt>
    <dgm:pt modelId="{F8D289FA-F957-4472-831B-8EC3026C536D}">
      <dgm:prSet phldrT="[文本]" custT="1"/>
      <dgm:spPr/>
      <dgm:t>
        <a:bodyPr/>
        <a:lstStyle/>
        <a:p>
          <a:pPr algn="just"/>
          <a:r>
            <a:rPr lang="zh-CN" altLang="en-US" sz="2800" b="1" dirty="0">
              <a:solidFill>
                <a:schemeClr val="accent4">
                  <a:lumMod val="75000"/>
                </a:schemeClr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主题检索是在中国知网标引出来的主题字段中进行检索，该字段内容包含</a:t>
          </a:r>
          <a:r>
            <a:rPr lang="zh-CN" altLang="en-US" sz="2800" b="1" dirty="0">
              <a:solidFill>
                <a:srgbClr val="00B05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一篇文章的所有主题特征</a:t>
          </a:r>
          <a:r>
            <a:rPr lang="zh-CN" altLang="en-US" sz="2800" b="1" dirty="0">
              <a:solidFill>
                <a:schemeClr val="accent4">
                  <a:lumMod val="75000"/>
                </a:schemeClr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，同时在</a:t>
          </a:r>
          <a:r>
            <a:rPr lang="zh-CN" altLang="en-US" sz="2800" b="1" dirty="0">
              <a:solidFill>
                <a:srgbClr val="FF000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检索过程中嵌入了专业词典、主题词表、中英对照词典、停用词表等工具</a:t>
          </a:r>
          <a:r>
            <a:rPr lang="zh-CN" altLang="en-US" sz="2800" b="1" dirty="0">
              <a:solidFill>
                <a:schemeClr val="accent4">
                  <a:lumMod val="75000"/>
                </a:schemeClr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，并采用</a:t>
          </a:r>
          <a:r>
            <a:rPr lang="zh-CN" altLang="en-US" sz="2800" b="1" dirty="0">
              <a:solidFill>
                <a:srgbClr val="00B0F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关键词截断算法，将低相关或微相关文献进行截断</a:t>
          </a:r>
          <a:r>
            <a:rPr lang="zh-CN" altLang="en-US" sz="2800" dirty="0">
              <a:solidFill>
                <a:schemeClr val="accent4">
                  <a:lumMod val="75000"/>
                </a:schemeClr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。</a:t>
          </a:r>
        </a:p>
      </dgm:t>
    </dgm:pt>
    <dgm:pt modelId="{13D642C9-A764-4378-B2CC-FF28BABC470E}" type="parTrans" cxnId="{92D882B4-2244-4547-966C-A41DEE91F396}">
      <dgm:prSet/>
      <dgm:spPr/>
      <dgm:t>
        <a:bodyPr/>
        <a:lstStyle/>
        <a:p>
          <a:endParaRPr lang="zh-CN" altLang="en-US"/>
        </a:p>
      </dgm:t>
    </dgm:pt>
    <dgm:pt modelId="{60531D4A-F255-445D-862F-B171F17705C4}" type="sibTrans" cxnId="{92D882B4-2244-4547-966C-A41DEE91F396}">
      <dgm:prSet/>
      <dgm:spPr/>
      <dgm:t>
        <a:bodyPr/>
        <a:lstStyle/>
        <a:p>
          <a:endParaRPr lang="zh-CN" altLang="en-US"/>
        </a:p>
      </dgm:t>
    </dgm:pt>
    <dgm:pt modelId="{BE0FA970-659A-4341-A9AA-AF35B740E934}" type="pres">
      <dgm:prSet presAssocID="{0090E6B3-6B75-4280-89F0-E0C5929B7B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481D233-61DC-4182-934D-0FCCD4E504BA}" type="pres">
      <dgm:prSet presAssocID="{E80BA998-2D7E-4EEC-A8CB-1EC4C4314A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3A154B-E7D5-40CC-85CF-1B68F87A5FE1}" type="pres">
      <dgm:prSet presAssocID="{E80BA998-2D7E-4EEC-A8CB-1EC4C4314AD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206C8A8-2597-46A0-A359-3876D0B8B0A3}" srcId="{0090E6B3-6B75-4280-89F0-E0C5929B7B60}" destId="{E80BA998-2D7E-4EEC-A8CB-1EC4C4314AD7}" srcOrd="0" destOrd="0" parTransId="{58DFFCEF-6B57-4AEF-861E-B656E37069B3}" sibTransId="{0555266A-B891-462C-B486-50F99EF6627A}"/>
    <dgm:cxn modelId="{A1439937-D9EA-4D13-AF6D-10BDCC06E3D1}" type="presOf" srcId="{E80BA998-2D7E-4EEC-A8CB-1EC4C4314AD7}" destId="{2481D233-61DC-4182-934D-0FCCD4E504BA}" srcOrd="0" destOrd="0" presId="urn:microsoft.com/office/officeart/2005/8/layout/vList2"/>
    <dgm:cxn modelId="{92D882B4-2244-4547-966C-A41DEE91F396}" srcId="{E80BA998-2D7E-4EEC-A8CB-1EC4C4314AD7}" destId="{F8D289FA-F957-4472-831B-8EC3026C536D}" srcOrd="0" destOrd="0" parTransId="{13D642C9-A764-4378-B2CC-FF28BABC470E}" sibTransId="{60531D4A-F255-445D-862F-B171F17705C4}"/>
    <dgm:cxn modelId="{DBC6E12D-7506-436B-90C0-B781CF83E18C}" type="presOf" srcId="{F8D289FA-F957-4472-831B-8EC3026C536D}" destId="{E63A154B-E7D5-40CC-85CF-1B68F87A5FE1}" srcOrd="0" destOrd="0" presId="urn:microsoft.com/office/officeart/2005/8/layout/vList2"/>
    <dgm:cxn modelId="{9C8920A2-DF98-4D34-87B4-494583624EED}" type="presOf" srcId="{0090E6B3-6B75-4280-89F0-E0C5929B7B60}" destId="{BE0FA970-659A-4341-A9AA-AF35B740E934}" srcOrd="0" destOrd="0" presId="urn:microsoft.com/office/officeart/2005/8/layout/vList2"/>
    <dgm:cxn modelId="{64326F66-759E-48A4-B710-03037985E41C}" type="presParOf" srcId="{BE0FA970-659A-4341-A9AA-AF35B740E934}" destId="{2481D233-61DC-4182-934D-0FCCD4E504BA}" srcOrd="0" destOrd="0" presId="urn:microsoft.com/office/officeart/2005/8/layout/vList2"/>
    <dgm:cxn modelId="{4C78A178-D351-4E2C-A1F6-546E6CD310D0}" type="presParOf" srcId="{BE0FA970-659A-4341-A9AA-AF35B740E934}" destId="{E63A154B-E7D5-40CC-85CF-1B68F87A5FE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F9B25C-8FCB-334C-B6D2-699361EB16AC}" type="doc">
      <dgm:prSet loTypeId="urn:microsoft.com/office/officeart/2005/8/layout/process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69CC4FF1-654E-8C4B-92D6-0007E6171037}">
      <dgm:prSet phldrT="[文本]"/>
      <dgm:spPr/>
      <dgm:t>
        <a:bodyPr/>
        <a:lstStyle/>
        <a:p>
          <a:r>
            <a:rPr lang="zh-CN" alt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分析检索课题</a:t>
          </a:r>
          <a:r>
            <a:rPr lang="zh-CN" altLang="en-US" b="1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，明确检索目标</a:t>
          </a:r>
          <a:endParaRPr lang="zh-CN" altLang="en-US" b="1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84CDEB8-EE99-3040-A6A1-73505AB4380B}" type="parTrans" cxnId="{CBA6D0EE-002B-1046-A0EF-4E199B4B404F}">
      <dgm:prSet/>
      <dgm:spPr/>
      <dgm:t>
        <a:bodyPr/>
        <a:lstStyle/>
        <a:p>
          <a:endParaRPr lang="zh-CN" altLang="en-US"/>
        </a:p>
      </dgm:t>
    </dgm:pt>
    <dgm:pt modelId="{B445B8B9-CE4A-CA4D-937C-4889239D1D2F}" type="sibTrans" cxnId="{CBA6D0EE-002B-1046-A0EF-4E199B4B404F}">
      <dgm:prSet/>
      <dgm:spPr/>
      <dgm:t>
        <a:bodyPr/>
        <a:lstStyle/>
        <a:p>
          <a:endParaRPr lang="zh-CN" altLang="en-US"/>
        </a:p>
      </dgm:t>
    </dgm:pt>
    <dgm:pt modelId="{74285AD5-F14E-634C-A4C3-09A2D4C04B39}">
      <dgm:prSet phldrT="[文本]"/>
      <dgm:spPr/>
      <dgm:t>
        <a:bodyPr/>
        <a:lstStyle/>
        <a:p>
          <a:pPr>
            <a:buNone/>
          </a:pPr>
          <a:r>
            <a:rPr lang="zh-CN" alt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选择检索工具、信息源</a:t>
          </a:r>
          <a:endParaRPr lang="zh-CN" altLang="en-US" b="1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965EF4E-6BE3-5C40-BFBB-A0516566B813}" type="parTrans" cxnId="{5CA9C8E5-879B-AD49-9090-6588B2838417}">
      <dgm:prSet/>
      <dgm:spPr/>
      <dgm:t>
        <a:bodyPr/>
        <a:lstStyle/>
        <a:p>
          <a:endParaRPr lang="zh-CN" altLang="en-US"/>
        </a:p>
      </dgm:t>
    </dgm:pt>
    <dgm:pt modelId="{162CC099-3191-9C45-B5DA-7F7DB102CC6E}" type="sibTrans" cxnId="{5CA9C8E5-879B-AD49-9090-6588B2838417}">
      <dgm:prSet/>
      <dgm:spPr/>
      <dgm:t>
        <a:bodyPr/>
        <a:lstStyle/>
        <a:p>
          <a:endParaRPr lang="zh-CN" altLang="en-US"/>
        </a:p>
      </dgm:t>
    </dgm:pt>
    <dgm:pt modelId="{A8A74E87-7CC0-3646-825C-96C40D438E17}">
      <dgm:prSet phldrT="[文本]"/>
      <dgm:spPr/>
      <dgm:t>
        <a:bodyPr/>
        <a:lstStyle/>
        <a:p>
          <a:pPr>
            <a:buNone/>
          </a:pPr>
          <a:r>
            <a:rPr lang="zh-CN" alt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实施检索、调整检索</a:t>
          </a:r>
          <a:endParaRPr lang="zh-CN" altLang="en-US" b="1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26E2884-9EBF-E349-B84E-B350E8E9A4BD}" type="parTrans" cxnId="{F295D13E-8C63-0C41-BB3F-EA7F28A00AC9}">
      <dgm:prSet/>
      <dgm:spPr/>
      <dgm:t>
        <a:bodyPr/>
        <a:lstStyle/>
        <a:p>
          <a:endParaRPr lang="zh-CN" altLang="en-US"/>
        </a:p>
      </dgm:t>
    </dgm:pt>
    <dgm:pt modelId="{E34E3BDF-3BA0-2740-9EEF-D7A765277139}" type="sibTrans" cxnId="{F295D13E-8C63-0C41-BB3F-EA7F28A00AC9}">
      <dgm:prSet/>
      <dgm:spPr/>
      <dgm:t>
        <a:bodyPr/>
        <a:lstStyle/>
        <a:p>
          <a:endParaRPr lang="zh-CN" altLang="en-US"/>
        </a:p>
      </dgm:t>
    </dgm:pt>
    <dgm:pt modelId="{0D495506-7795-2948-BD8F-31C994472A29}">
      <dgm:prSet phldrT="[文本]"/>
      <dgm:spPr/>
      <dgm:t>
        <a:bodyPr/>
        <a:lstStyle/>
        <a:p>
          <a:r>
            <a:rPr lang="zh-CN" alt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获取所需信息</a:t>
          </a:r>
        </a:p>
      </dgm:t>
    </dgm:pt>
    <dgm:pt modelId="{258BF161-3531-AD43-B1E7-F095B9C17F3A}" type="parTrans" cxnId="{0B4E33E2-86C7-0A40-A55F-DBCD8FAF8DD1}">
      <dgm:prSet/>
      <dgm:spPr/>
      <dgm:t>
        <a:bodyPr/>
        <a:lstStyle/>
        <a:p>
          <a:endParaRPr lang="zh-CN" altLang="en-US"/>
        </a:p>
      </dgm:t>
    </dgm:pt>
    <dgm:pt modelId="{FA88E63B-AEE0-994E-A027-A9B0B19EBCE2}" type="sibTrans" cxnId="{0B4E33E2-86C7-0A40-A55F-DBCD8FAF8DD1}">
      <dgm:prSet/>
      <dgm:spPr/>
      <dgm:t>
        <a:bodyPr/>
        <a:lstStyle/>
        <a:p>
          <a:endParaRPr lang="zh-CN" altLang="en-US"/>
        </a:p>
      </dgm:t>
    </dgm:pt>
    <dgm:pt modelId="{1C4E720D-179E-0B46-888F-2F3CD54EE853}">
      <dgm:prSet phldrT="[文本]"/>
      <dgm:spPr/>
      <dgm:t>
        <a:bodyPr/>
        <a:lstStyle/>
        <a:p>
          <a:pPr>
            <a:buNone/>
          </a:pPr>
          <a:r>
            <a:rPr lang="zh-CN" alt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对信息进行评价（调整检索）</a:t>
          </a:r>
        </a:p>
      </dgm:t>
    </dgm:pt>
    <dgm:pt modelId="{6C371D4D-0833-CF47-AB4A-9CA558FFD204}" type="parTrans" cxnId="{9AA7017B-F38B-CB45-B95A-ED2A6B0FD685}">
      <dgm:prSet/>
      <dgm:spPr/>
      <dgm:t>
        <a:bodyPr/>
        <a:lstStyle/>
        <a:p>
          <a:endParaRPr lang="zh-CN" altLang="en-US"/>
        </a:p>
      </dgm:t>
    </dgm:pt>
    <dgm:pt modelId="{8515199D-1E67-914D-989F-A57793A004A1}" type="sibTrans" cxnId="{9AA7017B-F38B-CB45-B95A-ED2A6B0FD685}">
      <dgm:prSet/>
      <dgm:spPr/>
      <dgm:t>
        <a:bodyPr/>
        <a:lstStyle/>
        <a:p>
          <a:endParaRPr lang="zh-CN" altLang="en-US"/>
        </a:p>
      </dgm:t>
    </dgm:pt>
    <dgm:pt modelId="{43DDD658-B1AE-9849-A576-441BD572AE2D}" type="pres">
      <dgm:prSet presAssocID="{73F9B25C-8FCB-334C-B6D2-699361EB16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6ADC048-32B4-9142-B798-68DA2E0CB1F3}" type="pres">
      <dgm:prSet presAssocID="{1C4E720D-179E-0B46-888F-2F3CD54EE853}" presName="boxAndChildren" presStyleCnt="0"/>
      <dgm:spPr/>
    </dgm:pt>
    <dgm:pt modelId="{E2F4FF0A-04DC-2944-8720-64BAA39FCAC5}" type="pres">
      <dgm:prSet presAssocID="{1C4E720D-179E-0B46-888F-2F3CD54EE853}" presName="parentTextBox" presStyleLbl="node1" presStyleIdx="0" presStyleCnt="5"/>
      <dgm:spPr/>
      <dgm:t>
        <a:bodyPr/>
        <a:lstStyle/>
        <a:p>
          <a:endParaRPr lang="zh-CN" altLang="en-US"/>
        </a:p>
      </dgm:t>
    </dgm:pt>
    <dgm:pt modelId="{D5902A3F-7ACB-DA44-AC14-ED6FCF2E6E7F}" type="pres">
      <dgm:prSet presAssocID="{FA88E63B-AEE0-994E-A027-A9B0B19EBCE2}" presName="sp" presStyleCnt="0"/>
      <dgm:spPr/>
    </dgm:pt>
    <dgm:pt modelId="{79EF1679-5F8B-BC4D-8161-4E4DD7F3093B}" type="pres">
      <dgm:prSet presAssocID="{0D495506-7795-2948-BD8F-31C994472A29}" presName="arrowAndChildren" presStyleCnt="0"/>
      <dgm:spPr/>
    </dgm:pt>
    <dgm:pt modelId="{409CAB04-A816-E24D-A175-57A20AAA8482}" type="pres">
      <dgm:prSet presAssocID="{0D495506-7795-2948-BD8F-31C994472A29}" presName="parentTextArrow" presStyleLbl="node1" presStyleIdx="1" presStyleCnt="5"/>
      <dgm:spPr/>
      <dgm:t>
        <a:bodyPr/>
        <a:lstStyle/>
        <a:p>
          <a:endParaRPr lang="zh-CN" altLang="en-US"/>
        </a:p>
      </dgm:t>
    </dgm:pt>
    <dgm:pt modelId="{6A74573B-D7E2-034D-8CC0-65B86EEE91B9}" type="pres">
      <dgm:prSet presAssocID="{E34E3BDF-3BA0-2740-9EEF-D7A765277139}" presName="sp" presStyleCnt="0"/>
      <dgm:spPr/>
    </dgm:pt>
    <dgm:pt modelId="{74BF22E3-3B0C-614B-83E9-1CA8A78A840B}" type="pres">
      <dgm:prSet presAssocID="{A8A74E87-7CC0-3646-825C-96C40D438E17}" presName="arrowAndChildren" presStyleCnt="0"/>
      <dgm:spPr/>
    </dgm:pt>
    <dgm:pt modelId="{5BC0C7A1-7E2A-5A47-B1C1-232487C81BCD}" type="pres">
      <dgm:prSet presAssocID="{A8A74E87-7CC0-3646-825C-96C40D438E17}" presName="parentTextArrow" presStyleLbl="node1" presStyleIdx="2" presStyleCnt="5"/>
      <dgm:spPr/>
      <dgm:t>
        <a:bodyPr/>
        <a:lstStyle/>
        <a:p>
          <a:endParaRPr lang="zh-CN" altLang="en-US"/>
        </a:p>
      </dgm:t>
    </dgm:pt>
    <dgm:pt modelId="{10F2B37D-B27A-404B-B2E2-68C1EA608DFF}" type="pres">
      <dgm:prSet presAssocID="{162CC099-3191-9C45-B5DA-7F7DB102CC6E}" presName="sp" presStyleCnt="0"/>
      <dgm:spPr/>
    </dgm:pt>
    <dgm:pt modelId="{B8E3695D-C71A-B74E-8026-587516812872}" type="pres">
      <dgm:prSet presAssocID="{74285AD5-F14E-634C-A4C3-09A2D4C04B39}" presName="arrowAndChildren" presStyleCnt="0"/>
      <dgm:spPr/>
    </dgm:pt>
    <dgm:pt modelId="{7770A68A-3A98-4C43-9F00-3C697AB70C14}" type="pres">
      <dgm:prSet presAssocID="{74285AD5-F14E-634C-A4C3-09A2D4C04B39}" presName="parentTextArrow" presStyleLbl="node1" presStyleIdx="3" presStyleCnt="5"/>
      <dgm:spPr/>
      <dgm:t>
        <a:bodyPr/>
        <a:lstStyle/>
        <a:p>
          <a:endParaRPr lang="zh-CN" altLang="en-US"/>
        </a:p>
      </dgm:t>
    </dgm:pt>
    <dgm:pt modelId="{399CE8B6-3186-E744-B120-5F110C2233A0}" type="pres">
      <dgm:prSet presAssocID="{B445B8B9-CE4A-CA4D-937C-4889239D1D2F}" presName="sp" presStyleCnt="0"/>
      <dgm:spPr/>
    </dgm:pt>
    <dgm:pt modelId="{8426F8EA-070C-1244-9EC5-CB4281FD9887}" type="pres">
      <dgm:prSet presAssocID="{69CC4FF1-654E-8C4B-92D6-0007E6171037}" presName="arrowAndChildren" presStyleCnt="0"/>
      <dgm:spPr/>
    </dgm:pt>
    <dgm:pt modelId="{9C7810F4-5CF6-8949-9A5D-F1EC6FD6C407}" type="pres">
      <dgm:prSet presAssocID="{69CC4FF1-654E-8C4B-92D6-0007E6171037}" presName="parentTextArrow" presStyleLbl="node1" presStyleIdx="4" presStyleCnt="5"/>
      <dgm:spPr/>
      <dgm:t>
        <a:bodyPr/>
        <a:lstStyle/>
        <a:p>
          <a:endParaRPr lang="zh-CN" altLang="en-US"/>
        </a:p>
      </dgm:t>
    </dgm:pt>
  </dgm:ptLst>
  <dgm:cxnLst>
    <dgm:cxn modelId="{6E1C7511-ABFA-964E-BB39-7F016722634F}" type="presOf" srcId="{69CC4FF1-654E-8C4B-92D6-0007E6171037}" destId="{9C7810F4-5CF6-8949-9A5D-F1EC6FD6C407}" srcOrd="0" destOrd="0" presId="urn:microsoft.com/office/officeart/2005/8/layout/process4"/>
    <dgm:cxn modelId="{0B4E33E2-86C7-0A40-A55F-DBCD8FAF8DD1}" srcId="{73F9B25C-8FCB-334C-B6D2-699361EB16AC}" destId="{0D495506-7795-2948-BD8F-31C994472A29}" srcOrd="3" destOrd="0" parTransId="{258BF161-3531-AD43-B1E7-F095B9C17F3A}" sibTransId="{FA88E63B-AEE0-994E-A027-A9B0B19EBCE2}"/>
    <dgm:cxn modelId="{44CBF212-B6CC-4B48-9BAB-81F1665436AE}" type="presOf" srcId="{A8A74E87-7CC0-3646-825C-96C40D438E17}" destId="{5BC0C7A1-7E2A-5A47-B1C1-232487C81BCD}" srcOrd="0" destOrd="0" presId="urn:microsoft.com/office/officeart/2005/8/layout/process4"/>
    <dgm:cxn modelId="{CBA6D0EE-002B-1046-A0EF-4E199B4B404F}" srcId="{73F9B25C-8FCB-334C-B6D2-699361EB16AC}" destId="{69CC4FF1-654E-8C4B-92D6-0007E6171037}" srcOrd="0" destOrd="0" parTransId="{484CDEB8-EE99-3040-A6A1-73505AB4380B}" sibTransId="{B445B8B9-CE4A-CA4D-937C-4889239D1D2F}"/>
    <dgm:cxn modelId="{F295D13E-8C63-0C41-BB3F-EA7F28A00AC9}" srcId="{73F9B25C-8FCB-334C-B6D2-699361EB16AC}" destId="{A8A74E87-7CC0-3646-825C-96C40D438E17}" srcOrd="2" destOrd="0" parTransId="{B26E2884-9EBF-E349-B84E-B350E8E9A4BD}" sibTransId="{E34E3BDF-3BA0-2740-9EEF-D7A765277139}"/>
    <dgm:cxn modelId="{11B56CA8-3460-7049-AF4E-33FCE646C590}" type="presOf" srcId="{74285AD5-F14E-634C-A4C3-09A2D4C04B39}" destId="{7770A68A-3A98-4C43-9F00-3C697AB70C14}" srcOrd="0" destOrd="0" presId="urn:microsoft.com/office/officeart/2005/8/layout/process4"/>
    <dgm:cxn modelId="{C02FB15C-C4BA-F64B-B482-0FB9497466D3}" type="presOf" srcId="{1C4E720D-179E-0B46-888F-2F3CD54EE853}" destId="{E2F4FF0A-04DC-2944-8720-64BAA39FCAC5}" srcOrd="0" destOrd="0" presId="urn:microsoft.com/office/officeart/2005/8/layout/process4"/>
    <dgm:cxn modelId="{635AC018-99BD-3240-8347-F7EE64719620}" type="presOf" srcId="{0D495506-7795-2948-BD8F-31C994472A29}" destId="{409CAB04-A816-E24D-A175-57A20AAA8482}" srcOrd="0" destOrd="0" presId="urn:microsoft.com/office/officeart/2005/8/layout/process4"/>
    <dgm:cxn modelId="{5CA9C8E5-879B-AD49-9090-6588B2838417}" srcId="{73F9B25C-8FCB-334C-B6D2-699361EB16AC}" destId="{74285AD5-F14E-634C-A4C3-09A2D4C04B39}" srcOrd="1" destOrd="0" parTransId="{2965EF4E-6BE3-5C40-BFBB-A0516566B813}" sibTransId="{162CC099-3191-9C45-B5DA-7F7DB102CC6E}"/>
    <dgm:cxn modelId="{9AA7017B-F38B-CB45-B95A-ED2A6B0FD685}" srcId="{73F9B25C-8FCB-334C-B6D2-699361EB16AC}" destId="{1C4E720D-179E-0B46-888F-2F3CD54EE853}" srcOrd="4" destOrd="0" parTransId="{6C371D4D-0833-CF47-AB4A-9CA558FFD204}" sibTransId="{8515199D-1E67-914D-989F-A57793A004A1}"/>
    <dgm:cxn modelId="{85DD9600-9D5A-3746-AA9E-E64B20BB6C88}" type="presOf" srcId="{73F9B25C-8FCB-334C-B6D2-699361EB16AC}" destId="{43DDD658-B1AE-9849-A576-441BD572AE2D}" srcOrd="0" destOrd="0" presId="urn:microsoft.com/office/officeart/2005/8/layout/process4"/>
    <dgm:cxn modelId="{2445E982-0083-9A4A-8E56-3F838243A7C2}" type="presParOf" srcId="{43DDD658-B1AE-9849-A576-441BD572AE2D}" destId="{46ADC048-32B4-9142-B798-68DA2E0CB1F3}" srcOrd="0" destOrd="0" presId="urn:microsoft.com/office/officeart/2005/8/layout/process4"/>
    <dgm:cxn modelId="{3FFE0E49-37CA-154E-BD89-5EDB80AA0C08}" type="presParOf" srcId="{46ADC048-32B4-9142-B798-68DA2E0CB1F3}" destId="{E2F4FF0A-04DC-2944-8720-64BAA39FCAC5}" srcOrd="0" destOrd="0" presId="urn:microsoft.com/office/officeart/2005/8/layout/process4"/>
    <dgm:cxn modelId="{7DAFB4D1-A58E-4947-BCFB-C034EE65F3E3}" type="presParOf" srcId="{43DDD658-B1AE-9849-A576-441BD572AE2D}" destId="{D5902A3F-7ACB-DA44-AC14-ED6FCF2E6E7F}" srcOrd="1" destOrd="0" presId="urn:microsoft.com/office/officeart/2005/8/layout/process4"/>
    <dgm:cxn modelId="{D57D52C9-5CC9-6545-A1BD-C096C3961ABB}" type="presParOf" srcId="{43DDD658-B1AE-9849-A576-441BD572AE2D}" destId="{79EF1679-5F8B-BC4D-8161-4E4DD7F3093B}" srcOrd="2" destOrd="0" presId="urn:microsoft.com/office/officeart/2005/8/layout/process4"/>
    <dgm:cxn modelId="{BAABB1B8-3190-4643-AC52-4BFD864A4272}" type="presParOf" srcId="{79EF1679-5F8B-BC4D-8161-4E4DD7F3093B}" destId="{409CAB04-A816-E24D-A175-57A20AAA8482}" srcOrd="0" destOrd="0" presId="urn:microsoft.com/office/officeart/2005/8/layout/process4"/>
    <dgm:cxn modelId="{05310DED-0D49-324F-9633-8909293748CB}" type="presParOf" srcId="{43DDD658-B1AE-9849-A576-441BD572AE2D}" destId="{6A74573B-D7E2-034D-8CC0-65B86EEE91B9}" srcOrd="3" destOrd="0" presId="urn:microsoft.com/office/officeart/2005/8/layout/process4"/>
    <dgm:cxn modelId="{C2863772-99A3-A14B-8104-FED2800F807E}" type="presParOf" srcId="{43DDD658-B1AE-9849-A576-441BD572AE2D}" destId="{74BF22E3-3B0C-614B-83E9-1CA8A78A840B}" srcOrd="4" destOrd="0" presId="urn:microsoft.com/office/officeart/2005/8/layout/process4"/>
    <dgm:cxn modelId="{F4253841-43EE-6343-9001-9EFD67AF1602}" type="presParOf" srcId="{74BF22E3-3B0C-614B-83E9-1CA8A78A840B}" destId="{5BC0C7A1-7E2A-5A47-B1C1-232487C81BCD}" srcOrd="0" destOrd="0" presId="urn:microsoft.com/office/officeart/2005/8/layout/process4"/>
    <dgm:cxn modelId="{CB3C7142-C8B5-284E-BB7E-C24EA8C2F7D9}" type="presParOf" srcId="{43DDD658-B1AE-9849-A576-441BD572AE2D}" destId="{10F2B37D-B27A-404B-B2E2-68C1EA608DFF}" srcOrd="5" destOrd="0" presId="urn:microsoft.com/office/officeart/2005/8/layout/process4"/>
    <dgm:cxn modelId="{D8396F88-3945-D949-8873-4D570169BC13}" type="presParOf" srcId="{43DDD658-B1AE-9849-A576-441BD572AE2D}" destId="{B8E3695D-C71A-B74E-8026-587516812872}" srcOrd="6" destOrd="0" presId="urn:microsoft.com/office/officeart/2005/8/layout/process4"/>
    <dgm:cxn modelId="{13A1CA56-A066-654F-AE75-B54405095800}" type="presParOf" srcId="{B8E3695D-C71A-B74E-8026-587516812872}" destId="{7770A68A-3A98-4C43-9F00-3C697AB70C14}" srcOrd="0" destOrd="0" presId="urn:microsoft.com/office/officeart/2005/8/layout/process4"/>
    <dgm:cxn modelId="{61848C9F-4A8E-104B-A4FD-DBC19795FDC1}" type="presParOf" srcId="{43DDD658-B1AE-9849-A576-441BD572AE2D}" destId="{399CE8B6-3186-E744-B120-5F110C2233A0}" srcOrd="7" destOrd="0" presId="urn:microsoft.com/office/officeart/2005/8/layout/process4"/>
    <dgm:cxn modelId="{97603020-E7D1-7E45-96EB-EC43E660C662}" type="presParOf" srcId="{43DDD658-B1AE-9849-A576-441BD572AE2D}" destId="{8426F8EA-070C-1244-9EC5-CB4281FD9887}" srcOrd="8" destOrd="0" presId="urn:microsoft.com/office/officeart/2005/8/layout/process4"/>
    <dgm:cxn modelId="{F265A3E3-5A84-4145-9282-C5A79C4D977E}" type="presParOf" srcId="{8426F8EA-070C-1244-9EC5-CB4281FD9887}" destId="{9C7810F4-5CF6-8949-9A5D-F1EC6FD6C40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3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35B96A-54FD-4D60-8849-3C99ED3FE340}" type="slidenum">
              <a:rPr lang="zh-CN" altLang="en-US" smtClean="0">
                <a:latin typeface="Calibri" panose="020F0502020204030204" charset="0"/>
                <a:ea typeface="宋体" panose="02010600030101010101" pitchFamily="2" charset="-122"/>
              </a:rPr>
              <a:t>10</a:t>
            </a:fld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962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35B96A-54FD-4D60-8849-3C99ED3FE340}" type="slidenum">
              <a:rPr lang="zh-CN" altLang="en-US" smtClean="0">
                <a:latin typeface="Calibri" panose="020F0502020204030204" charset="0"/>
                <a:ea typeface="宋体" panose="02010600030101010101" pitchFamily="2" charset="-122"/>
              </a:rPr>
              <a:t>11</a:t>
            </a:fld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2853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35B96A-54FD-4D60-8849-3C99ED3FE340}" type="slidenum">
              <a:rPr lang="zh-CN" altLang="en-US" smtClean="0">
                <a:latin typeface="Calibri" panose="020F0502020204030204" charset="0"/>
                <a:ea typeface="宋体" panose="02010600030101010101" pitchFamily="2" charset="-122"/>
              </a:rPr>
              <a:t>13</a:t>
            </a:fld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315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9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t>2022-9-8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78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2022-9-8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026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3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tx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7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8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="" xmlns:a16="http://schemas.microsoft.com/office/drawing/2014/main" id="{FAFB2948-C370-4DA7-868F-11DA2110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98" y="2657929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5" name="文本占位符 2">
            <a:extLst>
              <a:ext uri="{FF2B5EF4-FFF2-40B4-BE49-F238E27FC236}">
                <a16:creationId xmlns="" xmlns:a16="http://schemas.microsoft.com/office/drawing/2014/main" id="{170B5B66-952D-47EA-ABE1-C3A123FBA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814" y="3553279"/>
            <a:ext cx="5419185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1" r:id="rId2"/>
    <p:sldLayoutId id="2147483770" r:id="rId3"/>
    <p:sldLayoutId id="2147483772" r:id="rId4"/>
    <p:sldLayoutId id="2147483775" r:id="rId5"/>
    <p:sldLayoutId id="2147483751" r:id="rId6"/>
    <p:sldLayoutId id="2147483750" r:id="rId7"/>
    <p:sldLayoutId id="2147483776" r:id="rId8"/>
    <p:sldLayoutId id="2147483777" r:id="rId9"/>
    <p:sldLayoutId id="2147483779" r:id="rId10"/>
    <p:sldLayoutId id="2147483782" r:id="rId11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.xml"/><Relationship Id="rId7" Type="http://schemas.openxmlformats.org/officeDocument/2006/relationships/image" Target="../media/image1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9.xml"/><Relationship Id="rId7" Type="http://schemas.openxmlformats.org/officeDocument/2006/relationships/diagramLayout" Target="../diagrams/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diagramData" Target="../diagrams/data1.xml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10.xml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tags" Target="../tags/tag12.xml"/><Relationship Id="rId7" Type="http://schemas.openxmlformats.org/officeDocument/2006/relationships/diagramLayout" Target="../diagrams/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diagramData" Target="../diagrams/data2.xml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10" Type="http://schemas.microsoft.com/office/2007/relationships/diagramDrawing" Target="../diagrams/drawing2.xml"/><Relationship Id="rId4" Type="http://schemas.openxmlformats.org/officeDocument/2006/relationships/slideLayout" Target="../slideLayouts/slideLayout10.xml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6%89%8B%E5%B7%A5%E6%A3%80%E7%B4%A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19336" y="583092"/>
            <a:ext cx="12192000" cy="830997"/>
          </a:xfrm>
          <a:prstGeom prst="rect">
            <a:avLst/>
          </a:prstGeom>
        </p:spPr>
        <p:txBody>
          <a:bodyPr/>
          <a:lstStyle/>
          <a:p>
            <a:r>
              <a:rPr lang="zh-CN" altLang="en-US" sz="4800" dirty="0">
                <a:solidFill>
                  <a:schemeClr val="accent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第二课       信息检索技术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7" name="Freeform 13"/>
          <p:cNvSpPr/>
          <p:nvPr/>
        </p:nvSpPr>
        <p:spPr>
          <a:xfrm>
            <a:off x="5087888" y="1426467"/>
            <a:ext cx="2379576" cy="3789040"/>
          </a:xfrm>
          <a:custGeom>
            <a:avLst/>
            <a:gdLst>
              <a:gd name="connsiteX0" fmla="*/ 0 w 2379576"/>
              <a:gd name="connsiteY0" fmla="*/ 0 h 3789040"/>
              <a:gd name="connsiteX1" fmla="*/ 2214084 w 2379576"/>
              <a:gd name="connsiteY1" fmla="*/ 0 h 3789040"/>
              <a:gd name="connsiteX2" fmla="*/ 2379576 w 2379576"/>
              <a:gd name="connsiteY2" fmla="*/ 165492 h 3789040"/>
              <a:gd name="connsiteX3" fmla="*/ 2379576 w 2379576"/>
              <a:gd name="connsiteY3" fmla="*/ 3709249 h 3789040"/>
              <a:gd name="connsiteX4" fmla="*/ 2366571 w 2379576"/>
              <a:gd name="connsiteY4" fmla="*/ 3773666 h 3789040"/>
              <a:gd name="connsiteX5" fmla="*/ 2356205 w 2379576"/>
              <a:gd name="connsiteY5" fmla="*/ 3789040 h 3789040"/>
              <a:gd name="connsiteX6" fmla="*/ 1654973 w 2379576"/>
              <a:gd name="connsiteY6" fmla="*/ 3789040 h 37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576" h="3789040">
                <a:moveTo>
                  <a:pt x="0" y="0"/>
                </a:moveTo>
                <a:lnTo>
                  <a:pt x="2214084" y="0"/>
                </a:lnTo>
                <a:cubicBezTo>
                  <a:pt x="2305483" y="0"/>
                  <a:pt x="2379576" y="74093"/>
                  <a:pt x="2379576" y="165492"/>
                </a:cubicBezTo>
                <a:lnTo>
                  <a:pt x="2379576" y="3709249"/>
                </a:lnTo>
                <a:cubicBezTo>
                  <a:pt x="2379576" y="3732099"/>
                  <a:pt x="2374945" y="3753867"/>
                  <a:pt x="2366571" y="3773666"/>
                </a:cubicBezTo>
                <a:lnTo>
                  <a:pt x="2356205" y="3789040"/>
                </a:lnTo>
                <a:lnTo>
                  <a:pt x="1654973" y="378904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4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61" name="TextBox 60"/>
          <p:cNvSpPr txBox="1"/>
          <p:nvPr/>
        </p:nvSpPr>
        <p:spPr>
          <a:xfrm>
            <a:off x="7968208" y="3573016"/>
            <a:ext cx="399054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信息检索系列讲座</a:t>
            </a:r>
            <a:endParaRPr lang="en-US" altLang="zh-CN" sz="2800" b="1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" panose="020B0606030504020204" pitchFamily="34" charset="0"/>
            </a:endParaRPr>
          </a:p>
          <a:p>
            <a:pPr algn="ctr"/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NO.2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445179" y="4653136"/>
            <a:ext cx="2895344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200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图书馆</a:t>
            </a:r>
            <a:r>
              <a:rPr lang="zh-CN" altLang="en-US" sz="200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信息服务部  </a:t>
            </a:r>
            <a:r>
              <a:rPr lang="zh-CN" altLang="en-US" sz="20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董宁</a:t>
            </a:r>
            <a:endParaRPr lang="en-US" sz="2000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472" y="1650350"/>
            <a:ext cx="5904657" cy="340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33B3F58-2F83-A44D-944B-A0D6A3C18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168352" cy="5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2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>
            <p:custDataLst>
              <p:tags r:id="rId2"/>
            </p:custDataLst>
          </p:nvPr>
        </p:nvSpPr>
        <p:spPr>
          <a:xfrm>
            <a:off x="220345" y="2158365"/>
            <a:ext cx="11297920" cy="298323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defRPr/>
            </a:pP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defRPr/>
            </a:pP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16585" y="19748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C8454B7-5946-1340-A4C1-414F156C6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240360" cy="60756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6A1EB87D-4A2A-964D-AA2C-3089B5E104BD}"/>
              </a:ext>
            </a:extLst>
          </p:cNvPr>
          <p:cNvSpPr txBox="1"/>
          <p:nvPr/>
        </p:nvSpPr>
        <p:spPr>
          <a:xfrm>
            <a:off x="616585" y="834017"/>
            <a:ext cx="110240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zh-CN" altLang="en-US" sz="24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网络信息检索</a:t>
            </a:r>
            <a:r>
              <a:rPr kumimoji="1" lang="en-US" altLang="zh-CN" sz="24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——</a:t>
            </a:r>
            <a:r>
              <a:rPr kumimoji="1" lang="zh-CN" altLang="en-US" sz="24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搜索引擎（以百度为例）</a:t>
            </a:r>
            <a:endParaRPr kumimoji="1" lang="en-US" altLang="zh-CN" sz="2400" b="1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sz="2000" b="1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l"/>
            </a:pPr>
            <a:endParaRPr kumimoji="1" lang="en-US" altLang="zh-CN" sz="2000" b="1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l"/>
            </a:pPr>
            <a:endParaRPr kumimoji="1" lang="en-US" altLang="zh-CN" sz="20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l"/>
            </a:pPr>
            <a:endParaRPr kumimoji="1" lang="en-US" altLang="zh-CN" sz="20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l"/>
            </a:pPr>
            <a:endParaRPr kumimoji="1" lang="en-US" altLang="zh-CN" sz="20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l"/>
            </a:pPr>
            <a:endParaRPr kumimoji="1" lang="en-US" altLang="zh-CN" sz="20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l"/>
            </a:pPr>
            <a:endParaRPr kumimoji="1" lang="en-US" altLang="zh-CN" sz="20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l"/>
            </a:pPr>
            <a:endParaRPr kumimoji="1" lang="en-US" altLang="zh-CN" sz="20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l"/>
            </a:pPr>
            <a:endParaRPr kumimoji="1" lang="zh-CN" altLang="en-US" sz="20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D91D373-C34C-794A-B66B-B41E1CDFFB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353" y="1441612"/>
            <a:ext cx="8313420" cy="35790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E5A7BD6-E7D2-3D43-958F-ADE339D6B0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2101" y="1444188"/>
            <a:ext cx="7167798" cy="47977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>
            <p:custDataLst>
              <p:tags r:id="rId2"/>
            </p:custDataLst>
          </p:nvPr>
        </p:nvSpPr>
        <p:spPr>
          <a:xfrm>
            <a:off x="220345" y="2158365"/>
            <a:ext cx="11297920" cy="298323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defRPr/>
            </a:pPr>
            <a:endParaRPr lang="en-US" altLang="zh-CN" dirty="0"/>
          </a:p>
          <a:p>
            <a:pPr algn="just">
              <a:lnSpc>
                <a:spcPct val="200000"/>
              </a:lnSpc>
              <a:spcBef>
                <a:spcPts val="600"/>
              </a:spcBef>
              <a:defRPr/>
            </a:pPr>
            <a:endParaRPr lang="en-US" altLang="zh-CN" dirty="0"/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16585" y="19748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919536" y="1114272"/>
            <a:ext cx="9943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搜搜看小任务 </a:t>
            </a:r>
            <a:r>
              <a:rPr lang="en-US" altLang="zh-C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zh-CN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9" name="图示 8">
            <a:extLst>
              <a:ext uri="{FF2B5EF4-FFF2-40B4-BE49-F238E27FC236}">
                <a16:creationId xmlns="" xmlns:a16="http://schemas.microsoft.com/office/drawing/2014/main" id="{A177F4E6-0C24-414F-9105-8FCD62C70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242275"/>
              </p:ext>
            </p:extLst>
          </p:nvPr>
        </p:nvGraphicFramePr>
        <p:xfrm>
          <a:off x="671830" y="1523048"/>
          <a:ext cx="10515600" cy="4548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C871E5B-D58F-F84E-A36E-978A0F72AB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312368" cy="621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419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963B7E9-7876-4D4C-8CED-DFC24F0BA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700" y="5103872"/>
            <a:ext cx="2941537" cy="17541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D174336E-0BF7-0E49-B574-BBCA5D668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312368" cy="62106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FCBD278D-10E4-8747-B1CD-8E7A8E67C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61" y="819795"/>
            <a:ext cx="8890639" cy="5685304"/>
          </a:xfrm>
          <a:prstGeom prst="rect">
            <a:avLst/>
          </a:prstGeom>
        </p:spPr>
      </p:pic>
      <p:sp>
        <p:nvSpPr>
          <p:cNvPr id="9" name="标题 8">
            <a:extLst>
              <a:ext uri="{FF2B5EF4-FFF2-40B4-BE49-F238E27FC236}">
                <a16:creationId xmlns="" xmlns:a16="http://schemas.microsoft.com/office/drawing/2014/main" id="{4F6CB2DD-4AB4-9048-807E-FA0045F9E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768" y="207753"/>
            <a:ext cx="8567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搜搜看小任务</a:t>
            </a:r>
            <a:r>
              <a:rPr lang="en-US" altLang="zh-C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1</a:t>
            </a:r>
            <a:endParaRPr lang="zh-CN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C390541-6449-A343-86C0-4FF12B6DB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736" y="642150"/>
            <a:ext cx="7107964" cy="61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>
            <p:custDataLst>
              <p:tags r:id="rId2"/>
            </p:custDataLst>
          </p:nvPr>
        </p:nvSpPr>
        <p:spPr>
          <a:xfrm>
            <a:off x="220345" y="2158365"/>
            <a:ext cx="11297920" cy="298323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defRPr/>
            </a:pPr>
            <a:endParaRPr lang="en-US" altLang="zh-CN" dirty="0"/>
          </a:p>
          <a:p>
            <a:pPr algn="just">
              <a:lnSpc>
                <a:spcPct val="200000"/>
              </a:lnSpc>
              <a:spcBef>
                <a:spcPts val="600"/>
              </a:spcBef>
              <a:defRPr/>
            </a:pPr>
            <a:endParaRPr lang="en-US" altLang="zh-CN" dirty="0"/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16585" y="19748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919536" y="1114272"/>
            <a:ext cx="9943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搜搜看小任务 </a:t>
            </a:r>
            <a:r>
              <a:rPr lang="en-US" altLang="zh-C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zh-CN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9" name="图示 8">
            <a:extLst>
              <a:ext uri="{FF2B5EF4-FFF2-40B4-BE49-F238E27FC236}">
                <a16:creationId xmlns="" xmlns:a16="http://schemas.microsoft.com/office/drawing/2014/main" id="{A177F4E6-0C24-414F-9105-8FCD62C70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6445309"/>
              </p:ext>
            </p:extLst>
          </p:nvPr>
        </p:nvGraphicFramePr>
        <p:xfrm>
          <a:off x="671830" y="1523048"/>
          <a:ext cx="10515600" cy="4548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C871E5B-D58F-F84E-A36E-978A0F72AB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312368" cy="621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481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0DAA4A8B-6257-4B76-9834-07D6E4BCF413}"/>
              </a:ext>
            </a:extLst>
          </p:cNvPr>
          <p:cNvCxnSpPr/>
          <p:nvPr/>
        </p:nvCxnSpPr>
        <p:spPr>
          <a:xfrm>
            <a:off x="5094514" y="2360023"/>
            <a:ext cx="0" cy="24906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4">
            <a:extLst>
              <a:ext uri="{FF2B5EF4-FFF2-40B4-BE49-F238E27FC236}">
                <a16:creationId xmlns="" xmlns:a16="http://schemas.microsoft.com/office/drawing/2014/main" id="{A02B7805-550F-4948-BF6A-9F724B5E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98" y="2643643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信息检索策略（流程）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0" name="文本占位符 5">
            <a:extLst>
              <a:ext uri="{FF2B5EF4-FFF2-40B4-BE49-F238E27FC236}">
                <a16:creationId xmlns="" xmlns:a16="http://schemas.microsoft.com/office/drawing/2014/main" id="{26647414-98B4-4D5B-AD5C-6E149E832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2014" y="3538993"/>
            <a:ext cx="5419185" cy="1015623"/>
          </a:xfrm>
        </p:spPr>
        <p:txBody>
          <a:bodyPr>
            <a:normAutofit/>
          </a:bodyPr>
          <a:lstStyle/>
          <a:p>
            <a:r>
              <a:rPr lang="zh-CN" altLang="en-US" sz="2000" b="1" dirty="0">
                <a:solidFill>
                  <a:schemeClr val="accent6"/>
                </a:solidFill>
                <a:latin typeface="+mn-ea"/>
                <a:ea typeface="+mn-ea"/>
              </a:rPr>
              <a:t>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E8D8E49-7836-2142-86CF-2F2D1A80A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686113"/>
            <a:ext cx="3543811" cy="37057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C5AFCAC-FBF5-B741-B66D-9A9E8A0E1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312368" cy="62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1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ïṥļîḑe">
            <a:extLst>
              <a:ext uri="{FF2B5EF4-FFF2-40B4-BE49-F238E27FC236}">
                <a16:creationId xmlns="" xmlns:a16="http://schemas.microsoft.com/office/drawing/2014/main" id="{CBBB9E50-1660-4C25-A577-42B1B402C9C2}"/>
              </a:ext>
            </a:extLst>
          </p:cNvPr>
          <p:cNvSpPr/>
          <p:nvPr/>
        </p:nvSpPr>
        <p:spPr bwMode="auto">
          <a:xfrm>
            <a:off x="1703512" y="1988840"/>
            <a:ext cx="3312368" cy="2232248"/>
          </a:xfrm>
          <a:custGeom>
            <a:avLst/>
            <a:gdLst/>
            <a:ahLst/>
            <a:cxnLst>
              <a:cxn ang="0">
                <a:pos x="398" y="1378"/>
              </a:cxn>
              <a:cxn ang="0">
                <a:pos x="0" y="690"/>
              </a:cxn>
              <a:cxn ang="0">
                <a:pos x="398" y="0"/>
              </a:cxn>
              <a:cxn ang="0">
                <a:pos x="1194" y="0"/>
              </a:cxn>
              <a:cxn ang="0">
                <a:pos x="1592" y="690"/>
              </a:cxn>
              <a:cxn ang="0">
                <a:pos x="1194" y="1378"/>
              </a:cxn>
              <a:cxn ang="0">
                <a:pos x="398" y="1378"/>
              </a:cxn>
            </a:cxnLst>
            <a:rect l="0" t="0" r="r" b="b"/>
            <a:pathLst>
              <a:path w="1592" h="1378">
                <a:moveTo>
                  <a:pt x="398" y="1378"/>
                </a:moveTo>
                <a:lnTo>
                  <a:pt x="0" y="690"/>
                </a:lnTo>
                <a:lnTo>
                  <a:pt x="398" y="0"/>
                </a:lnTo>
                <a:lnTo>
                  <a:pt x="1194" y="0"/>
                </a:lnTo>
                <a:lnTo>
                  <a:pt x="1592" y="690"/>
                </a:lnTo>
                <a:lnTo>
                  <a:pt x="1194" y="1378"/>
                </a:lnTo>
                <a:lnTo>
                  <a:pt x="398" y="13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信息检索策略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algn="ctr"/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（流程）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7768" y="1584147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检索策略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9776" y="422108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筛选和查漏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6128" y="558924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整理文献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="" xmlns:a16="http://schemas.microsoft.com/office/drawing/2014/main" id="{BE460B3E-3258-6A46-A3EC-54CDABDAA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932517"/>
              </p:ext>
            </p:extLst>
          </p:nvPr>
        </p:nvGraphicFramePr>
        <p:xfrm>
          <a:off x="3215680" y="0"/>
          <a:ext cx="8464572" cy="6642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B7AAD2-6BC9-9041-91D4-EAA9DCD6BC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312368" cy="6210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51984" y="0"/>
            <a:ext cx="5419185" cy="895350"/>
          </a:xfrm>
        </p:spPr>
        <p:txBody>
          <a:bodyPr>
            <a:normAutofit fontScale="90000"/>
          </a:bodyPr>
          <a:lstStyle/>
          <a:p>
            <a:r>
              <a:rPr lang="zh-CN" altLang="en-US" sz="3200" dirty="0">
                <a:solidFill>
                  <a:schemeClr val="accent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信息检索技术掌握前提：检索词</a:t>
            </a: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674552006"/>
              </p:ext>
            </p:extLst>
          </p:nvPr>
        </p:nvGraphicFramePr>
        <p:xfrm>
          <a:off x="2279576" y="980728"/>
          <a:ext cx="8816528" cy="5085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3B7AAD2-6BC9-9041-91D4-EAA9DCD6BC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312368" cy="62106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79376" y="4797152"/>
            <a:ext cx="6624736" cy="1678416"/>
            <a:chOff x="479376" y="4797152"/>
            <a:chExt cx="6624736" cy="1678416"/>
          </a:xfrm>
        </p:grpSpPr>
        <p:grpSp>
          <p:nvGrpSpPr>
            <p:cNvPr id="7" name="组合 6"/>
            <p:cNvGrpSpPr/>
            <p:nvPr/>
          </p:nvGrpSpPr>
          <p:grpSpPr>
            <a:xfrm>
              <a:off x="479376" y="5803919"/>
              <a:ext cx="6624736" cy="671649"/>
              <a:chOff x="8328248" y="2894808"/>
              <a:chExt cx="3600400" cy="671649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8328248" y="2894808"/>
                <a:ext cx="3600400" cy="67164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8572651" y="3030577"/>
                <a:ext cx="31358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</a:rPr>
                  <a:t>基于</a:t>
                </a:r>
                <a:r>
                  <a:rPr lang="en-US" altLang="zh-CN" sz="2000" b="1" dirty="0">
                    <a:solidFill>
                      <a:schemeClr val="bg1"/>
                    </a:solidFill>
                  </a:rPr>
                  <a:t>P2P</a:t>
                </a:r>
                <a:r>
                  <a:rPr lang="zh-CN" altLang="en-US" sz="2000" b="1" dirty="0">
                    <a:solidFill>
                      <a:schemeClr val="bg1"/>
                    </a:solidFill>
                  </a:rPr>
                  <a:t>平台的供应链金融模式创新与风险管理</a:t>
                </a:r>
              </a:p>
            </p:txBody>
          </p:sp>
        </p:grpSp>
        <p:cxnSp>
          <p:nvCxnSpPr>
            <p:cNvPr id="4" name="直接箭头连接符 3"/>
            <p:cNvCxnSpPr/>
            <p:nvPr/>
          </p:nvCxnSpPr>
          <p:spPr>
            <a:xfrm flipH="1">
              <a:off x="6312024" y="4797152"/>
              <a:ext cx="288032" cy="10740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459497" y="508884"/>
            <a:ext cx="11119478" cy="3816589"/>
            <a:chOff x="459497" y="508884"/>
            <a:chExt cx="11119478" cy="3816589"/>
          </a:xfrm>
        </p:grpSpPr>
        <p:pic>
          <p:nvPicPr>
            <p:cNvPr id="1026" name="图片 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97" y="508884"/>
              <a:ext cx="5467004" cy="381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51984" y="541322"/>
              <a:ext cx="5626991" cy="3784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347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78120647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3B7AAD2-6BC9-9041-91D4-EAA9DCD6BC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312368" cy="62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71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0DAA4A8B-6257-4B76-9834-07D6E4BCF413}"/>
              </a:ext>
            </a:extLst>
          </p:cNvPr>
          <p:cNvCxnSpPr/>
          <p:nvPr/>
        </p:nvCxnSpPr>
        <p:spPr>
          <a:xfrm>
            <a:off x="5094514" y="2360023"/>
            <a:ext cx="0" cy="24906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5">
            <a:extLst>
              <a:ext uri="{FF2B5EF4-FFF2-40B4-BE49-F238E27FC236}">
                <a16:creationId xmlns="" xmlns:a16="http://schemas.microsoft.com/office/drawing/2014/main" id="{26647414-98B4-4D5B-AD5C-6E149E832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2014" y="3538993"/>
            <a:ext cx="5419185" cy="1015623"/>
          </a:xfrm>
        </p:spPr>
        <p:txBody>
          <a:bodyPr>
            <a:normAutofit/>
          </a:bodyPr>
          <a:lstStyle/>
          <a:p>
            <a:r>
              <a:rPr lang="zh-CN" altLang="en-US" sz="2000" b="1" dirty="0">
                <a:solidFill>
                  <a:schemeClr val="accent6"/>
                </a:solidFill>
                <a:latin typeface="+mn-ea"/>
                <a:ea typeface="+mn-ea"/>
              </a:rPr>
              <a:t>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E4615C5-0320-7C4D-8CD6-5FFDA04FE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312368" cy="621069"/>
          </a:xfrm>
          <a:prstGeom prst="rect">
            <a:avLst/>
          </a:prstGeom>
        </p:spPr>
      </p:pic>
      <p:sp>
        <p:nvSpPr>
          <p:cNvPr id="4" name="卡片 3">
            <a:extLst>
              <a:ext uri="{FF2B5EF4-FFF2-40B4-BE49-F238E27FC236}">
                <a16:creationId xmlns="" xmlns:a16="http://schemas.microsoft.com/office/drawing/2014/main" id="{F15323B9-70A5-5E41-8FB3-2D1DC081E1E7}"/>
              </a:ext>
            </a:extLst>
          </p:cNvPr>
          <p:cNvSpPr/>
          <p:nvPr/>
        </p:nvSpPr>
        <p:spPr>
          <a:xfrm>
            <a:off x="2639616" y="1973758"/>
            <a:ext cx="7070427" cy="262463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sz="24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比较在中国知网中利用“主题词”、“关键词”、“篇关摘”字段，分别检索“数据监控”的检索结果差异。</a:t>
            </a:r>
            <a:endParaRPr kumimoji="1" lang="en-US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标题 8">
            <a:extLst>
              <a:ext uri="{FF2B5EF4-FFF2-40B4-BE49-F238E27FC236}">
                <a16:creationId xmlns="" xmlns:a16="http://schemas.microsoft.com/office/drawing/2014/main" id="{4F6CB2DD-4AB4-9048-807E-FA0045F9E822}"/>
              </a:ext>
            </a:extLst>
          </p:cNvPr>
          <p:cNvSpPr txBox="1">
            <a:spLocks/>
          </p:cNvSpPr>
          <p:nvPr/>
        </p:nvSpPr>
        <p:spPr>
          <a:xfrm>
            <a:off x="2711624" y="1018840"/>
            <a:ext cx="8567737" cy="52322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2400" b="1" kern="1200" cap="all" normalizeH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zh-CN" alt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搜搜看小</a:t>
            </a:r>
            <a:r>
              <a:rPr lang="zh-CN" alt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任务 </a:t>
            </a:r>
            <a:r>
              <a:rPr lang="en-US" altLang="zh-CN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3</a:t>
            </a:r>
            <a:endParaRPr lang="zh-CN" alt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9758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ïṥļîḑe">
            <a:extLst>
              <a:ext uri="{FF2B5EF4-FFF2-40B4-BE49-F238E27FC236}">
                <a16:creationId xmlns="" xmlns:a16="http://schemas.microsoft.com/office/drawing/2014/main" id="{CBBB9E50-1660-4C25-A577-42B1B402C9C2}"/>
              </a:ext>
            </a:extLst>
          </p:cNvPr>
          <p:cNvSpPr/>
          <p:nvPr/>
        </p:nvSpPr>
        <p:spPr bwMode="auto">
          <a:xfrm>
            <a:off x="144016" y="25816"/>
            <a:ext cx="2351584" cy="1683347"/>
          </a:xfrm>
          <a:custGeom>
            <a:avLst/>
            <a:gdLst/>
            <a:ahLst/>
            <a:cxnLst>
              <a:cxn ang="0">
                <a:pos x="398" y="1378"/>
              </a:cxn>
              <a:cxn ang="0">
                <a:pos x="0" y="690"/>
              </a:cxn>
              <a:cxn ang="0">
                <a:pos x="398" y="0"/>
              </a:cxn>
              <a:cxn ang="0">
                <a:pos x="1194" y="0"/>
              </a:cxn>
              <a:cxn ang="0">
                <a:pos x="1592" y="690"/>
              </a:cxn>
              <a:cxn ang="0">
                <a:pos x="1194" y="1378"/>
              </a:cxn>
              <a:cxn ang="0">
                <a:pos x="398" y="1378"/>
              </a:cxn>
            </a:cxnLst>
            <a:rect l="0" t="0" r="r" b="b"/>
            <a:pathLst>
              <a:path w="1592" h="1378">
                <a:moveTo>
                  <a:pt x="398" y="1378"/>
                </a:moveTo>
                <a:lnTo>
                  <a:pt x="0" y="690"/>
                </a:lnTo>
                <a:lnTo>
                  <a:pt x="398" y="0"/>
                </a:lnTo>
                <a:lnTo>
                  <a:pt x="1194" y="0"/>
                </a:lnTo>
                <a:lnTo>
                  <a:pt x="1592" y="690"/>
                </a:lnTo>
                <a:lnTo>
                  <a:pt x="1194" y="1378"/>
                </a:lnTo>
                <a:lnTo>
                  <a:pt x="398" y="13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制定有效检索策略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注意事项</a:t>
            </a:r>
            <a:endParaRPr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6128" y="55892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整理文献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772816"/>
            <a:ext cx="4561199" cy="344766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591600" y="1714127"/>
            <a:ext cx="3600400" cy="1067346"/>
            <a:chOff x="8328248" y="2708920"/>
            <a:chExt cx="3600400" cy="1067346"/>
          </a:xfrm>
        </p:grpSpPr>
        <p:sp>
          <p:nvSpPr>
            <p:cNvPr id="6" name="椭圆 5"/>
            <p:cNvSpPr/>
            <p:nvPr/>
          </p:nvSpPr>
          <p:spPr>
            <a:xfrm>
              <a:off x="8328248" y="2708920"/>
              <a:ext cx="3600400" cy="10673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760296" y="2924944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基于</a:t>
              </a:r>
              <a:r>
                <a:rPr lang="en-US" altLang="zh-CN" b="1" dirty="0">
                  <a:solidFill>
                    <a:schemeClr val="bg1"/>
                  </a:solidFill>
                </a:rPr>
                <a:t>P2P</a:t>
              </a:r>
              <a:r>
                <a:rPr lang="zh-CN" altLang="en-US" b="1" dirty="0">
                  <a:solidFill>
                    <a:schemeClr val="bg1"/>
                  </a:solidFill>
                </a:rPr>
                <a:t>平台的供应链金融模式创新与风险管理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855640" y="541754"/>
            <a:ext cx="3398380" cy="765369"/>
            <a:chOff x="8458260" y="1473193"/>
            <a:chExt cx="3398380" cy="765369"/>
          </a:xfrm>
        </p:grpSpPr>
        <p:sp>
          <p:nvSpPr>
            <p:cNvPr id="13" name="单圆角矩形 12"/>
            <p:cNvSpPr/>
            <p:nvPr/>
          </p:nvSpPr>
          <p:spPr>
            <a:xfrm>
              <a:off x="8458260" y="1484784"/>
              <a:ext cx="3182356" cy="753778"/>
            </a:xfrm>
            <a:prstGeom prst="round1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674284" y="1473193"/>
              <a:ext cx="3182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不用：</a:t>
              </a:r>
              <a:endParaRPr lang="en-US" altLang="zh-CN" sz="2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r>
                <a:rPr lang="zh-CN" altLang="en-US" sz="20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展望、趋势、应用、探讨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55841" y="5142066"/>
            <a:ext cx="7248126" cy="1406345"/>
            <a:chOff x="1672403" y="5517231"/>
            <a:chExt cx="6879542" cy="1140311"/>
          </a:xfrm>
        </p:grpSpPr>
        <p:grpSp>
          <p:nvGrpSpPr>
            <p:cNvPr id="22" name="组合 21"/>
            <p:cNvGrpSpPr/>
            <p:nvPr/>
          </p:nvGrpSpPr>
          <p:grpSpPr>
            <a:xfrm>
              <a:off x="1672403" y="5641299"/>
              <a:ext cx="3909171" cy="1016243"/>
              <a:chOff x="3554981" y="5589240"/>
              <a:chExt cx="3909171" cy="1016243"/>
            </a:xfrm>
          </p:grpSpPr>
          <p:sp>
            <p:nvSpPr>
              <p:cNvPr id="17" name="圆角矩形标注 16"/>
              <p:cNvSpPr/>
              <p:nvPr/>
            </p:nvSpPr>
            <p:spPr>
              <a:xfrm>
                <a:off x="3626988" y="5589240"/>
                <a:ext cx="1964955" cy="841582"/>
              </a:xfrm>
              <a:prstGeom prst="wedgeRoundRect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3554981" y="5805264"/>
                <a:ext cx="3909171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互联网金融</a:t>
                </a:r>
                <a:endPara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  <a:p>
                <a:endParaRPr lang="zh-CN" altLang="en-US" dirty="0"/>
              </a:p>
            </p:txBody>
          </p:sp>
          <p:sp>
            <p:nvSpPr>
              <p:cNvPr id="19" name="右箭头 18"/>
              <p:cNvSpPr/>
              <p:nvPr/>
            </p:nvSpPr>
            <p:spPr>
              <a:xfrm>
                <a:off x="5631880" y="5948086"/>
                <a:ext cx="782416" cy="29854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同侧圆角矩形 20"/>
            <p:cNvSpPr/>
            <p:nvPr/>
          </p:nvSpPr>
          <p:spPr>
            <a:xfrm>
              <a:off x="4531717" y="5517231"/>
              <a:ext cx="4020228" cy="1050837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众筹、</a:t>
              </a:r>
              <a:r>
                <a:rPr lang="en-US" altLang="zh-CN" b="1" dirty="0">
                  <a:solidFill>
                    <a:schemeClr val="bg1"/>
                  </a:solidFill>
                </a:rPr>
                <a:t>P2P</a:t>
              </a:r>
              <a:r>
                <a:rPr lang="zh-CN" altLang="en-US" b="1" dirty="0">
                  <a:solidFill>
                    <a:schemeClr val="bg1"/>
                  </a:solidFill>
                </a:rPr>
                <a:t>网络信贷、第三方支付、数字货币、大数据金融、信息化金融机构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121568" y="188640"/>
            <a:ext cx="379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专业术语，用语规范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21568" y="836712"/>
            <a:ext cx="3574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选择意义明确的词语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123924" y="1423443"/>
            <a:ext cx="422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3.</a:t>
            </a: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不使用过长的词组和短语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121568" y="2052750"/>
            <a:ext cx="2710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4.</a:t>
            </a: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同义词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121568" y="2781473"/>
            <a:ext cx="4294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5.</a:t>
            </a: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学名、缩写、中外文等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9912424" y="2777653"/>
            <a:ext cx="2376264" cy="1224136"/>
            <a:chOff x="4367808" y="5445224"/>
            <a:chExt cx="2376264" cy="1224136"/>
          </a:xfrm>
        </p:grpSpPr>
        <p:sp>
          <p:nvSpPr>
            <p:cNvPr id="29" name="对角圆角矩形 28"/>
            <p:cNvSpPr/>
            <p:nvPr/>
          </p:nvSpPr>
          <p:spPr>
            <a:xfrm>
              <a:off x="4367808" y="5445224"/>
              <a:ext cx="2160240" cy="1224136"/>
            </a:xfrm>
            <a:prstGeom prst="round2Diag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439816" y="5589240"/>
              <a:ext cx="23042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ITFIN </a:t>
              </a:r>
              <a:r>
                <a:rPr lang="zh-CN" altLang="en-US" b="1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互联网金融</a:t>
              </a:r>
              <a:endParaRPr lang="en-US" altLang="zh-CN" b="1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  <a:p>
              <a:endParaRPr lang="en-US" altLang="zh-CN" b="1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  <a:p>
              <a:r>
                <a:rPr lang="en-US" altLang="zh-CN" b="1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P2P </a:t>
              </a:r>
              <a:r>
                <a:rPr lang="en-US" altLang="zh-CN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peer to peer</a:t>
              </a:r>
              <a:endParaRPr lang="zh-CN" altLang="en-US" b="1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5400614" y="4001789"/>
            <a:ext cx="61679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6.</a:t>
            </a: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上位词：概念上外延更广的主题词</a:t>
            </a:r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---</a:t>
            </a: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扩检</a:t>
            </a:r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/>
            </a:r>
            <a:b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下位词：概念上内涵更窄的主题词</a:t>
            </a:r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---</a:t>
            </a: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缩检</a:t>
            </a:r>
            <a:r>
              <a:rPr lang="en-US" altLang="zh-CN" sz="1600" dirty="0">
                <a:solidFill>
                  <a:srgbClr val="5F5F5F"/>
                </a:solidFill>
                <a:latin typeface="微软雅黑"/>
                <a:ea typeface="微软雅黑"/>
              </a:rPr>
              <a:t/>
            </a:r>
            <a:br>
              <a:rPr lang="en-US" altLang="zh-CN" sz="1600" dirty="0">
                <a:solidFill>
                  <a:srgbClr val="5F5F5F"/>
                </a:solidFill>
                <a:latin typeface="微软雅黑"/>
                <a:ea typeface="微软雅黑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74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0fb470e5-1029-42ce-833c-e9373f9ba9b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<a:extLst>
              <a:ext uri="{FF2B5EF4-FFF2-40B4-BE49-F238E27FC236}">
                <a16:creationId xmlns="" xmlns:a16="http://schemas.microsoft.com/office/drawing/2014/main" id="{A642C52E-6E86-4BBE-ACE6-CA73E371848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930109" y="1051361"/>
            <a:ext cx="12603709" cy="4778319"/>
            <a:chOff x="-930109" y="1051361"/>
            <a:chExt cx="12603709" cy="4778319"/>
          </a:xfrm>
        </p:grpSpPr>
        <p:grpSp>
          <p:nvGrpSpPr>
            <p:cNvPr id="3" name="ïṣľîde">
              <a:extLst>
                <a:ext uri="{FF2B5EF4-FFF2-40B4-BE49-F238E27FC236}">
                  <a16:creationId xmlns="" xmlns:a16="http://schemas.microsoft.com/office/drawing/2014/main" id="{933B65FF-A272-4A69-9A01-92D7C77CF829}"/>
                </a:ext>
              </a:extLst>
            </p:cNvPr>
            <p:cNvGrpSpPr/>
            <p:nvPr/>
          </p:nvGrpSpPr>
          <p:grpSpPr>
            <a:xfrm>
              <a:off x="-930109" y="1051361"/>
              <a:ext cx="2490640" cy="4778319"/>
              <a:chOff x="-930109" y="1051361"/>
              <a:chExt cx="2490640" cy="4778319"/>
            </a:xfrm>
          </p:grpSpPr>
          <p:sp>
            <p:nvSpPr>
              <p:cNvPr id="27" name="îSľïďe">
                <a:extLst>
                  <a:ext uri="{FF2B5EF4-FFF2-40B4-BE49-F238E27FC236}">
                    <a16:creationId xmlns="" xmlns:a16="http://schemas.microsoft.com/office/drawing/2014/main" id="{B19D50FC-1125-4ED9-B7D8-78BCBCE8C008}"/>
                  </a:ext>
                </a:extLst>
              </p:cNvPr>
              <p:cNvSpPr/>
              <p:nvPr/>
            </p:nvSpPr>
            <p:spPr bwMode="auto">
              <a:xfrm rot="13500000">
                <a:off x="-930105" y="3969472"/>
                <a:ext cx="1860208" cy="1860208"/>
              </a:xfrm>
              <a:custGeom>
                <a:avLst/>
                <a:gdLst>
                  <a:gd name="connsiteX0" fmla="*/ 0 w 2304255"/>
                  <a:gd name="connsiteY0" fmla="*/ 0 h 2304255"/>
                  <a:gd name="connsiteX1" fmla="*/ 2304255 w 2304255"/>
                  <a:gd name="connsiteY1" fmla="*/ 2304255 h 2304255"/>
                  <a:gd name="connsiteX2" fmla="*/ 0 w 2304255"/>
                  <a:gd name="connsiteY2" fmla="*/ 2304255 h 2304255"/>
                  <a:gd name="connsiteX3" fmla="*/ 0 w 2304255"/>
                  <a:gd name="connsiteY3" fmla="*/ 0 h 230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4255" h="2304255">
                    <a:moveTo>
                      <a:pt x="0" y="0"/>
                    </a:moveTo>
                    <a:lnTo>
                      <a:pt x="2304255" y="2304255"/>
                    </a:lnTo>
                    <a:lnTo>
                      <a:pt x="0" y="23042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íṡļîḍe">
                <a:extLst>
                  <a:ext uri="{FF2B5EF4-FFF2-40B4-BE49-F238E27FC236}">
                    <a16:creationId xmlns="" xmlns:a16="http://schemas.microsoft.com/office/drawing/2014/main" id="{9361AAF3-CAD5-4F13-928C-BFE011AA4BDD}"/>
                  </a:ext>
                </a:extLst>
              </p:cNvPr>
              <p:cNvSpPr/>
              <p:nvPr/>
            </p:nvSpPr>
            <p:spPr bwMode="auto">
              <a:xfrm rot="2700000">
                <a:off x="-930109" y="1051361"/>
                <a:ext cx="1860208" cy="1860208"/>
              </a:xfrm>
              <a:custGeom>
                <a:avLst/>
                <a:gdLst>
                  <a:gd name="connsiteX0" fmla="*/ 0 w 1860208"/>
                  <a:gd name="connsiteY0" fmla="*/ 0 h 1860208"/>
                  <a:gd name="connsiteX1" fmla="*/ 1860208 w 1860208"/>
                  <a:gd name="connsiteY1" fmla="*/ 0 h 1860208"/>
                  <a:gd name="connsiteX2" fmla="*/ 1860208 w 1860208"/>
                  <a:gd name="connsiteY2" fmla="*/ 1860208 h 186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0208" h="1860208">
                    <a:moveTo>
                      <a:pt x="0" y="0"/>
                    </a:moveTo>
                    <a:lnTo>
                      <a:pt x="1860208" y="0"/>
                    </a:lnTo>
                    <a:lnTo>
                      <a:pt x="1860208" y="1860208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9" name="ïŝ1ïḋe">
                <a:extLst>
                  <a:ext uri="{FF2B5EF4-FFF2-40B4-BE49-F238E27FC236}">
                    <a16:creationId xmlns="" xmlns:a16="http://schemas.microsoft.com/office/drawing/2014/main" id="{97F43942-06F9-42D1-A7B5-43B69347F1AE}"/>
                  </a:ext>
                </a:extLst>
              </p:cNvPr>
              <p:cNvSpPr/>
              <p:nvPr/>
            </p:nvSpPr>
            <p:spPr bwMode="auto">
              <a:xfrm rot="5400000">
                <a:off x="-780266" y="2648735"/>
                <a:ext cx="3121063" cy="1560531"/>
              </a:xfrm>
              <a:custGeom>
                <a:avLst/>
                <a:gdLst>
                  <a:gd name="connsiteX0" fmla="*/ 2367656 w 4735313"/>
                  <a:gd name="connsiteY0" fmla="*/ 0 h 2367656"/>
                  <a:gd name="connsiteX1" fmla="*/ 4735313 w 4735313"/>
                  <a:gd name="connsiteY1" fmla="*/ 2367656 h 2367656"/>
                  <a:gd name="connsiteX2" fmla="*/ 3847062 w 4735313"/>
                  <a:gd name="connsiteY2" fmla="*/ 2367656 h 2367656"/>
                  <a:gd name="connsiteX3" fmla="*/ 2367656 w 4735313"/>
                  <a:gd name="connsiteY3" fmla="*/ 888250 h 2367656"/>
                  <a:gd name="connsiteX4" fmla="*/ 888250 w 4735313"/>
                  <a:gd name="connsiteY4" fmla="*/ 2367656 h 2367656"/>
                  <a:gd name="connsiteX5" fmla="*/ 0 w 4735313"/>
                  <a:gd name="connsiteY5" fmla="*/ 2367656 h 2367656"/>
                  <a:gd name="connsiteX6" fmla="*/ 2367656 w 4735313"/>
                  <a:gd name="connsiteY6" fmla="*/ 0 h 236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35313" h="2367656">
                    <a:moveTo>
                      <a:pt x="2367656" y="0"/>
                    </a:moveTo>
                    <a:lnTo>
                      <a:pt x="4735313" y="2367656"/>
                    </a:lnTo>
                    <a:lnTo>
                      <a:pt x="3847062" y="2367656"/>
                    </a:lnTo>
                    <a:lnTo>
                      <a:pt x="2367656" y="888250"/>
                    </a:lnTo>
                    <a:lnTo>
                      <a:pt x="888250" y="2367656"/>
                    </a:lnTo>
                    <a:lnTo>
                      <a:pt x="0" y="2367656"/>
                    </a:lnTo>
                    <a:lnTo>
                      <a:pt x="2367656" y="0"/>
                    </a:lnTo>
                    <a:close/>
                  </a:path>
                </a:pathLst>
              </a:custGeom>
              <a:solidFill>
                <a:schemeClr val="tx2">
                  <a:alpha val="77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ïsḷíḑè">
              <a:extLst>
                <a:ext uri="{FF2B5EF4-FFF2-40B4-BE49-F238E27FC236}">
                  <a16:creationId xmlns="" xmlns:a16="http://schemas.microsoft.com/office/drawing/2014/main" id="{4F1A39D8-7570-4901-A3E5-473DAAB733E1}"/>
                </a:ext>
              </a:extLst>
            </p:cNvPr>
            <p:cNvSpPr/>
            <p:nvPr/>
          </p:nvSpPr>
          <p:spPr>
            <a:xfrm>
              <a:off x="1543012" y="2978855"/>
              <a:ext cx="3742988" cy="923330"/>
            </a:xfrm>
            <a:prstGeom prst="rect">
              <a:avLst/>
            </a:prstGeom>
          </p:spPr>
          <p:txBody>
            <a:bodyPr wrap="square" anchor="ctr" anchorCtr="1">
              <a:normAutofit/>
            </a:bodyPr>
            <a:lstStyle/>
            <a:p>
              <a:pPr algn="r"/>
              <a:r>
                <a:rPr lang="en-US" altLang="zh-CN" sz="5400" b="1" spc="300" dirty="0">
                  <a:solidFill>
                    <a:schemeClr val="tx2"/>
                  </a:solidFill>
                </a:rPr>
                <a:t>CONTENTS</a:t>
              </a:r>
            </a:p>
          </p:txBody>
        </p:sp>
        <p:sp>
          <p:nvSpPr>
            <p:cNvPr id="11" name="ïşḻíḋê">
              <a:extLst>
                <a:ext uri="{FF2B5EF4-FFF2-40B4-BE49-F238E27FC236}">
                  <a16:creationId xmlns="" xmlns:a16="http://schemas.microsoft.com/office/drawing/2014/main" id="{F0E5BC8E-4AA2-4FC6-AEDE-48B8FAA4B9AC}"/>
                </a:ext>
              </a:extLst>
            </p:cNvPr>
            <p:cNvSpPr/>
            <p:nvPr/>
          </p:nvSpPr>
          <p:spPr>
            <a:xfrm>
              <a:off x="5375920" y="3645024"/>
              <a:ext cx="1053649" cy="902208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12" name="isḻïḋé">
              <a:extLst>
                <a:ext uri="{FF2B5EF4-FFF2-40B4-BE49-F238E27FC236}">
                  <a16:creationId xmlns="" xmlns:a16="http://schemas.microsoft.com/office/drawing/2014/main" id="{C0451A36-F8F9-4E68-9C14-18681989F54C}"/>
                </a:ext>
              </a:extLst>
            </p:cNvPr>
            <p:cNvSpPr/>
            <p:nvPr/>
          </p:nvSpPr>
          <p:spPr>
            <a:xfrm>
              <a:off x="5231904" y="1700808"/>
              <a:ext cx="1126803" cy="841248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19" name="iśļîďe">
              <a:extLst>
                <a:ext uri="{FF2B5EF4-FFF2-40B4-BE49-F238E27FC236}">
                  <a16:creationId xmlns="" xmlns:a16="http://schemas.microsoft.com/office/drawing/2014/main" id="{176089DB-693D-4D37-A433-1F6BA8DEFCFF}"/>
                </a:ext>
              </a:extLst>
            </p:cNvPr>
            <p:cNvSpPr txBox="1"/>
            <p:nvPr/>
          </p:nvSpPr>
          <p:spPr>
            <a:xfrm>
              <a:off x="6672064" y="3933056"/>
              <a:ext cx="4411986" cy="381643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Autofit/>
            </a:bodyPr>
            <a:lstStyle/>
            <a:p>
              <a:r>
                <a:rPr lang="zh-CN" altLang="en-US" sz="36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隶书" panose="02010800040101010101" pitchFamily="2" charset="-122"/>
                  <a:ea typeface="华文隶书" panose="02010800040101010101" pitchFamily="2" charset="-122"/>
                </a:rPr>
                <a:t>基本技术与检索策略</a:t>
              </a:r>
            </a:p>
          </p:txBody>
        </p:sp>
        <p:sp>
          <p:nvSpPr>
            <p:cNvPr id="20" name="iṣ1ïḋê">
              <a:extLst>
                <a:ext uri="{FF2B5EF4-FFF2-40B4-BE49-F238E27FC236}">
                  <a16:creationId xmlns="" xmlns:a16="http://schemas.microsoft.com/office/drawing/2014/main" id="{30C1C854-FD0E-4183-9705-F4C24B458771}"/>
                </a:ext>
              </a:extLst>
            </p:cNvPr>
            <p:cNvSpPr txBox="1"/>
            <p:nvPr/>
          </p:nvSpPr>
          <p:spPr>
            <a:xfrm>
              <a:off x="7027764" y="3600331"/>
              <a:ext cx="3962574" cy="320368"/>
            </a:xfrm>
            <a:prstGeom prst="rect">
              <a:avLst/>
            </a:prstGeom>
          </p:spPr>
          <p:txBody>
            <a:bodyPr vert="horz" wrap="square" lIns="90000" tIns="46800" rIns="90000" bIns="4680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îṧļïďé">
              <a:extLst>
                <a:ext uri="{FF2B5EF4-FFF2-40B4-BE49-F238E27FC236}">
                  <a16:creationId xmlns="" xmlns:a16="http://schemas.microsoft.com/office/drawing/2014/main" id="{6C45C575-63D3-4FAE-AD19-9A503AADE65D}"/>
                </a:ext>
              </a:extLst>
            </p:cNvPr>
            <p:cNvSpPr txBox="1"/>
            <p:nvPr/>
          </p:nvSpPr>
          <p:spPr>
            <a:xfrm>
              <a:off x="7003380" y="1649678"/>
              <a:ext cx="3962574" cy="627194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Autofit/>
            </a:bodyPr>
            <a:lstStyle/>
            <a:p>
              <a:endParaRPr lang="zh-CN" altLang="en-US" sz="2800" b="1" dirty="0"/>
            </a:p>
          </p:txBody>
        </p:sp>
        <p:sp>
          <p:nvSpPr>
            <p:cNvPr id="22" name="işļïḑê">
              <a:extLst>
                <a:ext uri="{FF2B5EF4-FFF2-40B4-BE49-F238E27FC236}">
                  <a16:creationId xmlns="" xmlns:a16="http://schemas.microsoft.com/office/drawing/2014/main" id="{74478B70-EA34-4DA2-A4B7-2043B716C17C}"/>
                </a:ext>
              </a:extLst>
            </p:cNvPr>
            <p:cNvSpPr txBox="1"/>
            <p:nvPr/>
          </p:nvSpPr>
          <p:spPr>
            <a:xfrm>
              <a:off x="6744072" y="1844824"/>
              <a:ext cx="4209690" cy="563315"/>
            </a:xfrm>
            <a:prstGeom prst="rect">
              <a:avLst/>
            </a:prstGeom>
          </p:spPr>
          <p:txBody>
            <a:bodyPr vert="horz" wrap="square" lIns="90000" tIns="46800" rIns="90000" bIns="46800" anchor="ctr" anchorCtr="0">
              <a:noAutofit/>
            </a:bodyPr>
            <a:lstStyle/>
            <a:p>
              <a:r>
                <a:rPr lang="zh-CN" altLang="en-US" sz="36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隶书" panose="02010800040101010101" pitchFamily="2" charset="-122"/>
                  <a:ea typeface="华文隶书" panose="02010800040101010101" pitchFamily="2" charset="-122"/>
                </a:rPr>
                <a:t>信息检索</a:t>
              </a: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0E32E640-B6ED-4EFE-957A-AAD95DCF3AAB}"/>
                </a:ext>
              </a:extLst>
            </p:cNvPr>
            <p:cNvCxnSpPr/>
            <p:nvPr/>
          </p:nvCxnSpPr>
          <p:spPr>
            <a:xfrm flipV="1">
              <a:off x="6456040" y="2457840"/>
              <a:ext cx="5064448" cy="3505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="" xmlns:a16="http://schemas.microsoft.com/office/drawing/2014/main" id="{E9E2D5EA-51F3-4E72-84C3-3CE94BF2E84E}"/>
                </a:ext>
              </a:extLst>
            </p:cNvPr>
            <p:cNvCxnSpPr/>
            <p:nvPr/>
          </p:nvCxnSpPr>
          <p:spPr>
            <a:xfrm>
              <a:off x="6528048" y="4725144"/>
              <a:ext cx="5145552" cy="72008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9D311CC1-2F54-3E43-9179-F3FF12176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168352" cy="5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90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76" y="1795945"/>
            <a:ext cx="478271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ïṥļîḑe">
            <a:extLst>
              <a:ext uri="{FF2B5EF4-FFF2-40B4-BE49-F238E27FC236}">
                <a16:creationId xmlns="" xmlns:a16="http://schemas.microsoft.com/office/drawing/2014/main" id="{CBBB9E50-1660-4C25-A577-42B1B402C9C2}"/>
              </a:ext>
            </a:extLst>
          </p:cNvPr>
          <p:cNvSpPr/>
          <p:nvPr/>
        </p:nvSpPr>
        <p:spPr bwMode="auto">
          <a:xfrm>
            <a:off x="-1" y="1"/>
            <a:ext cx="2331245" cy="1628800"/>
          </a:xfrm>
          <a:custGeom>
            <a:avLst/>
            <a:gdLst/>
            <a:ahLst/>
            <a:cxnLst>
              <a:cxn ang="0">
                <a:pos x="398" y="1378"/>
              </a:cxn>
              <a:cxn ang="0">
                <a:pos x="0" y="690"/>
              </a:cxn>
              <a:cxn ang="0">
                <a:pos x="398" y="0"/>
              </a:cxn>
              <a:cxn ang="0">
                <a:pos x="1194" y="0"/>
              </a:cxn>
              <a:cxn ang="0">
                <a:pos x="1592" y="690"/>
              </a:cxn>
              <a:cxn ang="0">
                <a:pos x="1194" y="1378"/>
              </a:cxn>
              <a:cxn ang="0">
                <a:pos x="398" y="1378"/>
              </a:cxn>
            </a:cxnLst>
            <a:rect l="0" t="0" r="r" b="b"/>
            <a:pathLst>
              <a:path w="1592" h="1378">
                <a:moveTo>
                  <a:pt x="398" y="1378"/>
                </a:moveTo>
                <a:lnTo>
                  <a:pt x="0" y="690"/>
                </a:lnTo>
                <a:lnTo>
                  <a:pt x="398" y="0"/>
                </a:lnTo>
                <a:lnTo>
                  <a:pt x="1194" y="0"/>
                </a:lnTo>
                <a:lnTo>
                  <a:pt x="1592" y="690"/>
                </a:lnTo>
                <a:lnTo>
                  <a:pt x="1194" y="1378"/>
                </a:lnTo>
                <a:lnTo>
                  <a:pt x="398" y="13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制定有效检索策略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029" y="2699387"/>
            <a:ext cx="3391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确定检索策略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6128" y="55892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整理文献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8773" y="3463143"/>
            <a:ext cx="3128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优化策略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67247" y="68095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利用字段进行限定</a:t>
            </a:r>
            <a:endParaRPr lang="en-US" altLang="zh-CN" sz="2400" dirty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773" y="689888"/>
            <a:ext cx="6112756" cy="112043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75968" y="1600189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根据搜索结果进行调整</a:t>
            </a:r>
            <a:endParaRPr lang="en-US" altLang="zh-CN" sz="2400" dirty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5761773" y="2400706"/>
            <a:ext cx="6400759" cy="1428693"/>
            <a:chOff x="5761773" y="2400706"/>
            <a:chExt cx="6400759" cy="1428693"/>
          </a:xfrm>
        </p:grpSpPr>
        <p:sp>
          <p:nvSpPr>
            <p:cNvPr id="11" name="椭圆 10"/>
            <p:cNvSpPr/>
            <p:nvPr/>
          </p:nvSpPr>
          <p:spPr>
            <a:xfrm>
              <a:off x="5761773" y="2419089"/>
              <a:ext cx="6400759" cy="14103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246325" y="2400706"/>
              <a:ext cx="56886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关键词越多，限定越多，范围越窄，搜索越准确；关键词越少，限定越少，范围越广，搜索越广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338088" y="3927246"/>
            <a:ext cx="724812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2000" b="1" dirty="0">
                <a:solidFill>
                  <a:srgbClr val="D6020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检索结果较少</a:t>
            </a:r>
            <a:endParaRPr lang="en-US" altLang="zh-CN" sz="2000" b="1" dirty="0">
              <a:solidFill>
                <a:srgbClr val="5F5F5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lnSpc>
                <a:spcPct val="200000"/>
              </a:lnSpc>
              <a:defRPr/>
            </a:pPr>
            <a:r>
              <a:rPr lang="zh-CN" altLang="en-US" sz="2000" dirty="0">
                <a:solidFill>
                  <a:srgbClr val="5F5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用上位词、近义词补充，</a:t>
            </a:r>
            <a:r>
              <a:rPr lang="en-US" altLang="zh-CN" sz="2000" dirty="0">
                <a:solidFill>
                  <a:srgbClr val="5F5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and</a:t>
            </a:r>
            <a:r>
              <a:rPr lang="zh-CN" altLang="en-US" sz="2000" dirty="0">
                <a:solidFill>
                  <a:srgbClr val="5F5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改为</a:t>
            </a:r>
            <a:r>
              <a:rPr lang="en-US" altLang="zh-CN" sz="2000" dirty="0">
                <a:solidFill>
                  <a:srgbClr val="5F5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or</a:t>
            </a:r>
          </a:p>
          <a:p>
            <a:pPr lvl="0">
              <a:lnSpc>
                <a:spcPct val="200000"/>
              </a:lnSpc>
              <a:defRPr/>
            </a:pPr>
            <a:r>
              <a:rPr lang="zh-CN" altLang="en-US" sz="2000" dirty="0">
                <a:solidFill>
                  <a:srgbClr val="5F5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rgbClr val="D6020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检索结果较多</a:t>
            </a:r>
            <a:endParaRPr lang="en-US" altLang="zh-CN" sz="2000" b="1" dirty="0">
              <a:solidFill>
                <a:srgbClr val="D6020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lnSpc>
                <a:spcPct val="200000"/>
              </a:lnSpc>
              <a:defRPr/>
            </a:pPr>
            <a:r>
              <a:rPr lang="zh-CN" altLang="en-US" sz="2000" dirty="0">
                <a:solidFill>
                  <a:srgbClr val="5F5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用下位词缩检，二次检索</a:t>
            </a:r>
            <a:endParaRPr lang="en-US" altLang="zh-CN" sz="2000" dirty="0">
              <a:solidFill>
                <a:srgbClr val="5F5F5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3" y="-34190"/>
            <a:ext cx="5236128" cy="350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1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52" y="1700808"/>
            <a:ext cx="478271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ïṥļîḑe">
            <a:extLst>
              <a:ext uri="{FF2B5EF4-FFF2-40B4-BE49-F238E27FC236}">
                <a16:creationId xmlns="" xmlns:a16="http://schemas.microsoft.com/office/drawing/2014/main" id="{CBBB9E50-1660-4C25-A577-42B1B402C9C2}"/>
              </a:ext>
            </a:extLst>
          </p:cNvPr>
          <p:cNvSpPr/>
          <p:nvPr/>
        </p:nvSpPr>
        <p:spPr bwMode="auto">
          <a:xfrm>
            <a:off x="9318084" y="188640"/>
            <a:ext cx="2135872" cy="1628800"/>
          </a:xfrm>
          <a:custGeom>
            <a:avLst/>
            <a:gdLst/>
            <a:ahLst/>
            <a:cxnLst>
              <a:cxn ang="0">
                <a:pos x="398" y="1378"/>
              </a:cxn>
              <a:cxn ang="0">
                <a:pos x="0" y="690"/>
              </a:cxn>
              <a:cxn ang="0">
                <a:pos x="398" y="0"/>
              </a:cxn>
              <a:cxn ang="0">
                <a:pos x="1194" y="0"/>
              </a:cxn>
              <a:cxn ang="0">
                <a:pos x="1592" y="690"/>
              </a:cxn>
              <a:cxn ang="0">
                <a:pos x="1194" y="1378"/>
              </a:cxn>
              <a:cxn ang="0">
                <a:pos x="398" y="1378"/>
              </a:cxn>
            </a:cxnLst>
            <a:rect l="0" t="0" r="r" b="b"/>
            <a:pathLst>
              <a:path w="1592" h="1378">
                <a:moveTo>
                  <a:pt x="398" y="1378"/>
                </a:moveTo>
                <a:lnTo>
                  <a:pt x="0" y="690"/>
                </a:lnTo>
                <a:lnTo>
                  <a:pt x="398" y="0"/>
                </a:lnTo>
                <a:lnTo>
                  <a:pt x="1194" y="0"/>
                </a:lnTo>
                <a:lnTo>
                  <a:pt x="1592" y="690"/>
                </a:lnTo>
                <a:lnTo>
                  <a:pt x="1194" y="1378"/>
                </a:lnTo>
                <a:lnTo>
                  <a:pt x="398" y="13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制定有效检索策略</a:t>
            </a:r>
          </a:p>
          <a:p>
            <a:pPr algn="ctr"/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注意事项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6128" y="55892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整理文献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2122" y="4077072"/>
            <a:ext cx="2591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筛选和查漏</a:t>
            </a:r>
          </a:p>
        </p:txBody>
      </p:sp>
      <p:sp>
        <p:nvSpPr>
          <p:cNvPr id="2" name="矩形 1"/>
          <p:cNvSpPr/>
          <p:nvPr/>
        </p:nvSpPr>
        <p:spPr>
          <a:xfrm>
            <a:off x="6096000" y="2204864"/>
            <a:ext cx="5976664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dirty="0">
                <a:solidFill>
                  <a:srgbClr val="8B28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筛选：</a:t>
            </a:r>
            <a:r>
              <a:rPr lang="zh-CN" altLang="en-US" sz="2800" dirty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剔除不相干的文献</a:t>
            </a:r>
            <a:endParaRPr lang="en-US" altLang="zh-CN" sz="28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dirty="0">
                <a:solidFill>
                  <a:srgbClr val="8B28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查漏：</a:t>
            </a:r>
            <a:r>
              <a:rPr lang="zh-CN" altLang="en-US" sz="2800" dirty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补充重要的文献（扩展检索）</a:t>
            </a:r>
            <a:endParaRPr lang="en-US" altLang="zh-CN" sz="28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36DF5F5-7635-164E-8E8A-DA9E74917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312368" cy="62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00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03" y="1717018"/>
            <a:ext cx="478271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ïṥļîḑe">
            <a:extLst>
              <a:ext uri="{FF2B5EF4-FFF2-40B4-BE49-F238E27FC236}">
                <a16:creationId xmlns="" xmlns:a16="http://schemas.microsoft.com/office/drawing/2014/main" id="{CBBB9E50-1660-4C25-A577-42B1B402C9C2}"/>
              </a:ext>
            </a:extLst>
          </p:cNvPr>
          <p:cNvSpPr/>
          <p:nvPr/>
        </p:nvSpPr>
        <p:spPr bwMode="auto">
          <a:xfrm>
            <a:off x="9048328" y="292724"/>
            <a:ext cx="2135872" cy="1628800"/>
          </a:xfrm>
          <a:custGeom>
            <a:avLst/>
            <a:gdLst/>
            <a:ahLst/>
            <a:cxnLst>
              <a:cxn ang="0">
                <a:pos x="398" y="1378"/>
              </a:cxn>
              <a:cxn ang="0">
                <a:pos x="0" y="690"/>
              </a:cxn>
              <a:cxn ang="0">
                <a:pos x="398" y="0"/>
              </a:cxn>
              <a:cxn ang="0">
                <a:pos x="1194" y="0"/>
              </a:cxn>
              <a:cxn ang="0">
                <a:pos x="1592" y="690"/>
              </a:cxn>
              <a:cxn ang="0">
                <a:pos x="1194" y="1378"/>
              </a:cxn>
              <a:cxn ang="0">
                <a:pos x="398" y="1378"/>
              </a:cxn>
            </a:cxnLst>
            <a:rect l="0" t="0" r="r" b="b"/>
            <a:pathLst>
              <a:path w="1592" h="1378">
                <a:moveTo>
                  <a:pt x="398" y="1378"/>
                </a:moveTo>
                <a:lnTo>
                  <a:pt x="0" y="690"/>
                </a:lnTo>
                <a:lnTo>
                  <a:pt x="398" y="0"/>
                </a:lnTo>
                <a:lnTo>
                  <a:pt x="1194" y="0"/>
                </a:lnTo>
                <a:lnTo>
                  <a:pt x="1592" y="690"/>
                </a:lnTo>
                <a:lnTo>
                  <a:pt x="1194" y="1378"/>
                </a:lnTo>
                <a:lnTo>
                  <a:pt x="398" y="13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制定有效检索策略</a:t>
            </a:r>
          </a:p>
          <a:p>
            <a:pPr algn="ctr"/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注意事项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6128" y="55892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整理文献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2122" y="4725144"/>
            <a:ext cx="2591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整理文献</a:t>
            </a:r>
          </a:p>
        </p:txBody>
      </p:sp>
      <p:sp>
        <p:nvSpPr>
          <p:cNvPr id="2" name="矩形 1"/>
          <p:cNvSpPr/>
          <p:nvPr/>
        </p:nvSpPr>
        <p:spPr>
          <a:xfrm>
            <a:off x="6101456" y="2268434"/>
            <a:ext cx="60905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包括对检索信息的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分类整理</a:t>
            </a: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阅读评价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学会使用文献管理软件：</a:t>
            </a:r>
            <a:endParaRPr lang="en-US" altLang="zh-CN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NoteExpress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CNKI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官方</a:t>
            </a:r>
            <a:endParaRPr lang="en-US" altLang="zh-CN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Endnote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web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science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官方在线版）</a:t>
            </a:r>
            <a:endParaRPr lang="en-US" altLang="zh-CN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CC4B966-6C29-8948-AEFD-4E408772E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312368" cy="62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59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0DAA4A8B-6257-4B76-9834-07D6E4BCF413}"/>
              </a:ext>
            </a:extLst>
          </p:cNvPr>
          <p:cNvCxnSpPr/>
          <p:nvPr/>
        </p:nvCxnSpPr>
        <p:spPr>
          <a:xfrm>
            <a:off x="5094514" y="2360023"/>
            <a:ext cx="0" cy="24906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4">
            <a:extLst>
              <a:ext uri="{FF2B5EF4-FFF2-40B4-BE49-F238E27FC236}">
                <a16:creationId xmlns="" xmlns:a16="http://schemas.microsoft.com/office/drawing/2014/main" id="{A02B7805-550F-4948-BF6A-9F724B5E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2041055"/>
            <a:ext cx="9605966" cy="1694169"/>
          </a:xfrm>
        </p:spPr>
        <p:txBody>
          <a:bodyPr>
            <a:normAutofit fontScale="90000"/>
          </a:bodyPr>
          <a:lstStyle/>
          <a:p>
            <a:r>
              <a:rPr lang="zh-CN" altLang="en-US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“了解本世纪以来，我国各类信息服务的发展与研究情况”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CN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/>
            </a:r>
            <a:br>
              <a:rPr lang="en-US" altLang="zh-CN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</a:br>
            <a:r>
              <a:rPr lang="en-US" altLang="zh-CN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/>
            </a:r>
            <a:br>
              <a:rPr lang="en-US" altLang="zh-CN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</a:br>
            <a:endParaRPr lang="zh-CN" altLang="en-US" sz="4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0" name="文本占位符 5">
            <a:extLst>
              <a:ext uri="{FF2B5EF4-FFF2-40B4-BE49-F238E27FC236}">
                <a16:creationId xmlns="" xmlns:a16="http://schemas.microsoft.com/office/drawing/2014/main" id="{26647414-98B4-4D5B-AD5C-6E149E832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2014" y="3538993"/>
            <a:ext cx="5419185" cy="1015623"/>
          </a:xfrm>
        </p:spPr>
        <p:txBody>
          <a:bodyPr>
            <a:normAutofit/>
          </a:bodyPr>
          <a:lstStyle/>
          <a:p>
            <a:r>
              <a:rPr lang="zh-CN" altLang="en-US" sz="2000" b="1" dirty="0">
                <a:solidFill>
                  <a:schemeClr val="accent6"/>
                </a:solidFill>
                <a:latin typeface="+mn-ea"/>
                <a:ea typeface="+mn-ea"/>
              </a:rPr>
              <a:t>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E4615C5-0320-7C4D-8CD6-5FFDA04FE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312368" cy="621069"/>
          </a:xfrm>
          <a:prstGeom prst="rect">
            <a:avLst/>
          </a:prstGeom>
        </p:spPr>
      </p:pic>
      <p:graphicFrame>
        <p:nvGraphicFramePr>
          <p:cNvPr id="3" name="图示 2">
            <a:extLst>
              <a:ext uri="{FF2B5EF4-FFF2-40B4-BE49-F238E27FC236}">
                <a16:creationId xmlns="" xmlns:a16="http://schemas.microsoft.com/office/drawing/2014/main" id="{E2A1830F-08C0-B942-AAD6-050F1FF1A2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121449"/>
              </p:ext>
            </p:extLst>
          </p:nvPr>
        </p:nvGraphicFramePr>
        <p:xfrm>
          <a:off x="5434418" y="1825409"/>
          <a:ext cx="6301151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卡片 3">
            <a:extLst>
              <a:ext uri="{FF2B5EF4-FFF2-40B4-BE49-F238E27FC236}">
                <a16:creationId xmlns="" xmlns:a16="http://schemas.microsoft.com/office/drawing/2014/main" id="{F15323B9-70A5-5E41-8FB3-2D1DC081E1E7}"/>
              </a:ext>
            </a:extLst>
          </p:cNvPr>
          <p:cNvSpPr/>
          <p:nvPr/>
        </p:nvSpPr>
        <p:spPr>
          <a:xfrm>
            <a:off x="803613" y="2375512"/>
            <a:ext cx="4153651" cy="2922060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检索任务</a:t>
            </a:r>
            <a:endParaRPr kumimoji="1" lang="en-US" altLang="zh-CN" sz="2800" b="1" dirty="0">
              <a:solidFill>
                <a:schemeClr val="accent4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kumimoji="1" lang="en-US" altLang="zh-CN" sz="24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基于“信息检索策略”五环节，分步骤简要列明你的检索思路、检索步骤、及检索结果</a:t>
            </a:r>
            <a:endParaRPr kumimoji="1" lang="en-US" altLang="zh-CN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标题 8">
            <a:extLst>
              <a:ext uri="{FF2B5EF4-FFF2-40B4-BE49-F238E27FC236}">
                <a16:creationId xmlns="" xmlns:a16="http://schemas.microsoft.com/office/drawing/2014/main" id="{4F6CB2DD-4AB4-9048-807E-FA0045F9E822}"/>
              </a:ext>
            </a:extLst>
          </p:cNvPr>
          <p:cNvSpPr txBox="1">
            <a:spLocks/>
          </p:cNvSpPr>
          <p:nvPr/>
        </p:nvSpPr>
        <p:spPr>
          <a:xfrm>
            <a:off x="897115" y="1522679"/>
            <a:ext cx="8567737" cy="52322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2400" b="1" kern="1200" cap="all" normalizeH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zh-CN" alt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搜搜看小任务 </a:t>
            </a:r>
            <a:r>
              <a:rPr lang="en-US" altLang="zh-CN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4</a:t>
            </a:r>
            <a:endParaRPr lang="zh-CN" alt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719977" y="2643643"/>
            <a:ext cx="1606551" cy="1971671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spc="100" dirty="0">
                <a:blipFill dpi="0" rotWithShape="1">
                  <a:blip r:embed="rId2"/>
                  <a:srcRect/>
                  <a:tile tx="-717550" ty="0" sx="100000" sy="100000" flip="none" algn="tl"/>
                </a:blipFill>
                <a:effectLst>
                  <a:reflection blurRad="6350" stA="32000" endPos="36000" dir="5400000" sy="-100000" algn="bl" rotWithShape="0"/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b="1" spc="100" dirty="0">
              <a:blipFill dpi="0" rotWithShape="1">
                <a:blip r:embed="rId2"/>
                <a:srcRect/>
                <a:tile tx="-717550" ty="0" sx="100000" sy="100000" flip="none" algn="tl"/>
              </a:blipFill>
              <a:effectLst>
                <a:reflection blurRad="6350" stA="32000" endPos="36000" dir="5400000" sy="-100000" algn="bl" rotWithShape="0"/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0DAA4A8B-6257-4B76-9834-07D6E4BCF413}"/>
              </a:ext>
            </a:extLst>
          </p:cNvPr>
          <p:cNvCxnSpPr/>
          <p:nvPr/>
        </p:nvCxnSpPr>
        <p:spPr>
          <a:xfrm>
            <a:off x="5094514" y="2360023"/>
            <a:ext cx="0" cy="24906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4">
            <a:extLst>
              <a:ext uri="{FF2B5EF4-FFF2-40B4-BE49-F238E27FC236}">
                <a16:creationId xmlns="" xmlns:a16="http://schemas.microsoft.com/office/drawing/2014/main" id="{A02B7805-550F-4948-BF6A-9F724B5E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98" y="2643643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信息检索</a:t>
            </a:r>
          </a:p>
        </p:txBody>
      </p:sp>
      <p:sp>
        <p:nvSpPr>
          <p:cNvPr id="10" name="文本占位符 5">
            <a:extLst>
              <a:ext uri="{FF2B5EF4-FFF2-40B4-BE49-F238E27FC236}">
                <a16:creationId xmlns="" xmlns:a16="http://schemas.microsoft.com/office/drawing/2014/main" id="{26647414-98B4-4D5B-AD5C-6E149E832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898" y="3538993"/>
            <a:ext cx="5419185" cy="1015623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定义</a:t>
            </a:r>
            <a:endParaRPr lang="en-US" altLang="zh-CN" sz="2800" b="1" dirty="0">
              <a:solidFill>
                <a:srgbClr val="0070C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2800" b="1" dirty="0">
                <a:solidFill>
                  <a:srgbClr val="0070C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类型</a:t>
            </a:r>
            <a:endParaRPr lang="en-US" altLang="zh-CN" sz="2800" b="1" dirty="0">
              <a:solidFill>
                <a:srgbClr val="0070C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2800" b="1" dirty="0">
                <a:solidFill>
                  <a:srgbClr val="0070C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检索原因</a:t>
            </a:r>
            <a:endParaRPr lang="en-US" altLang="zh-CN" sz="2800" b="1" dirty="0">
              <a:solidFill>
                <a:srgbClr val="0070C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2800" b="1" dirty="0">
                <a:solidFill>
                  <a:srgbClr val="0070C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四要素</a:t>
            </a:r>
            <a:endParaRPr lang="en-US" altLang="zh-CN" sz="2800" b="1" dirty="0">
              <a:solidFill>
                <a:srgbClr val="0070C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zh-CN" altLang="en-US" sz="2800" b="1" dirty="0">
              <a:solidFill>
                <a:srgbClr val="0070C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4710CB75-3F2C-EB42-9A8C-0785864D9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240360" cy="60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>
            <a:extLst>
              <a:ext uri="{FF2B5EF4-FFF2-40B4-BE49-F238E27FC236}">
                <a16:creationId xmlns="" xmlns:a16="http://schemas.microsoft.com/office/drawing/2014/main" id="{A02B7805-550F-4948-BF6A-9F724B5E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792" y="1000217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信息检索</a:t>
            </a:r>
          </a:p>
        </p:txBody>
      </p:sp>
      <p:sp>
        <p:nvSpPr>
          <p:cNvPr id="10" name="文本占位符 5">
            <a:extLst>
              <a:ext uri="{FF2B5EF4-FFF2-40B4-BE49-F238E27FC236}">
                <a16:creationId xmlns="" xmlns:a16="http://schemas.microsoft.com/office/drawing/2014/main" id="{26647414-98B4-4D5B-AD5C-6E149E832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1196752"/>
            <a:ext cx="8541668" cy="24906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信息检索（</a:t>
            </a:r>
            <a:r>
              <a:rPr lang="en" altLang="zh-CN" sz="18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Information Retrieval</a:t>
            </a:r>
            <a:r>
              <a:rPr lang="zh-CN" altLang="en" sz="18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是用户进行</a:t>
            </a:r>
            <a:r>
              <a:rPr lang="zh-CN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信息查询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zh-CN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获取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的主要方式，是查找信息的方法和手段。</a:t>
            </a:r>
            <a:endParaRPr lang="en-US" altLang="zh-CN" sz="1800" b="1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8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狭义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CN" altLang="en-US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用户根据需要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，采用</a:t>
            </a:r>
            <a:r>
              <a:rPr lang="zh-CN" altLang="en-US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一定的方法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借助检索工具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，从信息集合中</a:t>
            </a:r>
            <a:r>
              <a:rPr lang="zh-CN" altLang="en-US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找出所需要信息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的查找过程。</a:t>
            </a:r>
            <a:endParaRPr lang="en-US" altLang="zh-CN" sz="18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广义：</a:t>
            </a:r>
            <a:r>
              <a:rPr lang="zh-CN" altLang="en-US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信息按一定的方式进行加工、整理、组织并存储起来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，再</a:t>
            </a:r>
            <a:r>
              <a:rPr lang="zh-CN" altLang="en-US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根据信息用户特定的需要将相关信息准确的查找出来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的过程。又称</a:t>
            </a:r>
            <a:r>
              <a:rPr lang="zh-CN" altLang="en-US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信息的存储与检索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8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7224CB79-3139-F04F-8712-8613DD5D6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168352" cy="59406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3C7A4191-A5F8-4C40-9A4D-65A62D404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344" y="5032283"/>
            <a:ext cx="26797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0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>
            <a:extLst>
              <a:ext uri="{FF2B5EF4-FFF2-40B4-BE49-F238E27FC236}">
                <a16:creationId xmlns="" xmlns:a16="http://schemas.microsoft.com/office/drawing/2014/main" id="{A02B7805-550F-4948-BF6A-9F724B5E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736" y="157508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信息检索类型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5AE22C9-5ED1-D84A-995C-8D9D891ED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168352" cy="594066"/>
          </a:xfrm>
          <a:prstGeom prst="rect">
            <a:avLst/>
          </a:prstGeom>
        </p:spPr>
      </p:pic>
      <p:sp>
        <p:nvSpPr>
          <p:cNvPr id="10" name="文本占位符 5">
            <a:extLst>
              <a:ext uri="{FF2B5EF4-FFF2-40B4-BE49-F238E27FC236}">
                <a16:creationId xmlns="" xmlns:a16="http://schemas.microsoft.com/office/drawing/2014/main" id="{1274F914-AFB1-6D41-93D5-FF7FBCB05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3592" y="938848"/>
            <a:ext cx="10776520" cy="24906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zh-CN" sz="20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按存储与检索对象划分：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文献检索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数据检索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事实检索</a:t>
            </a:r>
            <a:endParaRPr lang="zh-CN" altLang="zh-CN" sz="20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3175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文献检索则检索出包含所需要信息的</a:t>
            </a:r>
            <a:r>
              <a:rPr lang="zh-CN" altLang="zh-CN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文献</a:t>
            </a:r>
            <a:endParaRPr lang="en-US" altLang="zh-CN" sz="1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3175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数据检索</a:t>
            </a:r>
            <a:r>
              <a:rPr lang="zh-CN" altLang="zh-CN" sz="1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和事实检索是要检索出包含在文献中的</a:t>
            </a:r>
            <a:r>
              <a:rPr lang="zh-CN" altLang="zh-CN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信息本身</a:t>
            </a:r>
            <a:r>
              <a:rPr lang="zh-CN" altLang="zh-CN" sz="1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6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zh-CN" sz="20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按存储的载体和实现查找的技术手段为标准划分：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手工检索 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网络信息检索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（图书馆网页、微信公众号、自助借还终端）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按检索途径</a:t>
            </a:r>
            <a:r>
              <a:rPr lang="zh-CN" altLang="zh-CN" sz="20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划分：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直接检索：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通过直接阅读，浏览</a:t>
            </a: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一次文献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或</a:t>
            </a: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三次文献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从而获得所需资料的过程。</a:t>
            </a:r>
            <a:endParaRPr lang="en-US" altLang="zh-CN" sz="16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间接检索：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借助</a:t>
            </a: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检索工具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或利用</a:t>
            </a: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二次文献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查找文献资料的过程。</a:t>
            </a:r>
            <a:endParaRPr lang="zh-CN" altLang="zh-CN" sz="16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31750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24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31750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线形标注 1 5">
            <a:extLst>
              <a:ext uri="{FF2B5EF4-FFF2-40B4-BE49-F238E27FC236}">
                <a16:creationId xmlns="" xmlns:a16="http://schemas.microsoft.com/office/drawing/2014/main" id="{A23548AC-45BB-B844-8674-559E8C4BE9DD}"/>
              </a:ext>
            </a:extLst>
          </p:cNvPr>
          <p:cNvSpPr/>
          <p:nvPr/>
        </p:nvSpPr>
        <p:spPr>
          <a:xfrm>
            <a:off x="6240016" y="938848"/>
            <a:ext cx="5760640" cy="1482040"/>
          </a:xfrm>
          <a:prstGeom prst="borderCallout1">
            <a:avLst>
              <a:gd name="adj1" fmla="val 44680"/>
              <a:gd name="adj2" fmla="val -251"/>
              <a:gd name="adj3" fmla="val 87552"/>
              <a:gd name="adj4" fmla="val -40568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zh-CN" b="1" dirty="0">
                <a:solidFill>
                  <a:schemeClr val="accent2">
                    <a:lumMod val="50000"/>
                  </a:schemeClr>
                </a:solidFill>
              </a:rPr>
              <a:t>把数据库中存储的数据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根据</a:t>
            </a:r>
            <a:r>
              <a:rPr lang="zh-CN" altLang="zh-CN" b="1" dirty="0">
                <a:solidFill>
                  <a:schemeClr val="accent2">
                    <a:lumMod val="50000"/>
                  </a:schemeClr>
                </a:solidFill>
              </a:rPr>
              <a:t>用户的需求提取出来</a:t>
            </a:r>
            <a:r>
              <a:rPr lang="zh-CN" altLang="zh-CN" dirty="0">
                <a:solidFill>
                  <a:schemeClr val="accent2">
                    <a:lumMod val="50000"/>
                  </a:schemeClr>
                </a:solidFill>
              </a:rPr>
              <a:t>。</a:t>
            </a:r>
            <a:endParaRPr lang="en-US" altLang="zh-CN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zh-CN" altLang="zh-CN" dirty="0">
                <a:solidFill>
                  <a:schemeClr val="accent2">
                    <a:lumMod val="50000"/>
                  </a:schemeClr>
                </a:solidFill>
              </a:rPr>
              <a:t>数据检索的结果会生成一个数据表，既可以放回数据库，也可以作为进一步处理的对象。</a:t>
            </a:r>
            <a:endParaRPr lang="en-US" altLang="zh-CN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包括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数据排序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和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数据筛选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两项操作。</a:t>
            </a:r>
            <a:endParaRPr kumimoji="1" lang="en-US" altLang="zh-CN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n-US" altLang="zh-CN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线形标注 1 12">
            <a:extLst>
              <a:ext uri="{FF2B5EF4-FFF2-40B4-BE49-F238E27FC236}">
                <a16:creationId xmlns="" xmlns:a16="http://schemas.microsoft.com/office/drawing/2014/main" id="{3307C751-92D8-404D-A309-4BE9CA265ED8}"/>
              </a:ext>
            </a:extLst>
          </p:cNvPr>
          <p:cNvSpPr/>
          <p:nvPr/>
        </p:nvSpPr>
        <p:spPr>
          <a:xfrm>
            <a:off x="27286" y="836712"/>
            <a:ext cx="2272332" cy="1764520"/>
          </a:xfrm>
          <a:prstGeom prst="borderCallout1">
            <a:avLst>
              <a:gd name="adj1" fmla="val 98566"/>
              <a:gd name="adj2" fmla="val 121552"/>
              <a:gd name="adj3" fmla="val 44396"/>
              <a:gd name="adj4" fmla="val 988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事实检索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是情报检索的一种类型。</a:t>
            </a:r>
            <a:endParaRPr lang="en-US" altLang="zh-CN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事实检索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检索、比较、演绎和逻辑推理。</a:t>
            </a:r>
            <a:endParaRPr kumimoji="1"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439816" y="2601232"/>
            <a:ext cx="7416824" cy="2199517"/>
            <a:chOff x="1790908" y="4001465"/>
            <a:chExt cx="7416824" cy="219951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9380" y="4001465"/>
              <a:ext cx="3168352" cy="2199517"/>
            </a:xfrm>
            <a:prstGeom prst="rect">
              <a:avLst/>
            </a:prstGeom>
          </p:spPr>
        </p:pic>
        <p:cxnSp>
          <p:nvCxnSpPr>
            <p:cNvPr id="7" name="直接箭头连接符 6"/>
            <p:cNvCxnSpPr/>
            <p:nvPr/>
          </p:nvCxnSpPr>
          <p:spPr>
            <a:xfrm flipV="1">
              <a:off x="1790908" y="5611073"/>
              <a:ext cx="4124498" cy="822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线形标注 1 17"/>
          <p:cNvSpPr/>
          <p:nvPr/>
        </p:nvSpPr>
        <p:spPr>
          <a:xfrm>
            <a:off x="5130522" y="3429500"/>
            <a:ext cx="5790014" cy="2031765"/>
          </a:xfrm>
          <a:prstGeom prst="borderCallout1">
            <a:avLst>
              <a:gd name="adj1" fmla="val 50970"/>
              <a:gd name="adj2" fmla="val 435"/>
              <a:gd name="adj3" fmla="val 87513"/>
              <a:gd name="adj4" fmla="val -4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1400" b="1" dirty="0"/>
              <a:t>根据信息的加工程度、载体的不同，</a:t>
            </a:r>
            <a:r>
              <a:rPr lang="zh-CN" altLang="zh-CN" b="1" dirty="0">
                <a:solidFill>
                  <a:srgbClr val="FFFF00"/>
                </a:solidFill>
              </a:rPr>
              <a:t>文献</a:t>
            </a:r>
            <a:r>
              <a:rPr lang="zh-CN" altLang="zh-CN" sz="1400" b="1" dirty="0"/>
              <a:t>可分为</a:t>
            </a:r>
            <a:endParaRPr lang="en-US" altLang="zh-CN" sz="1400" b="1" dirty="0"/>
          </a:p>
          <a:p>
            <a:endParaRPr lang="zh-CN" altLang="zh-CN" sz="1400" dirty="0"/>
          </a:p>
          <a:p>
            <a:pPr lvl="0"/>
            <a:r>
              <a:rPr lang="zh-CN" altLang="zh-CN" sz="1400" b="1" dirty="0">
                <a:solidFill>
                  <a:srgbClr val="FFFF00"/>
                </a:solidFill>
              </a:rPr>
              <a:t>零次文献</a:t>
            </a:r>
            <a:r>
              <a:rPr lang="zh-CN" altLang="en-US" sz="1400" b="1" dirty="0">
                <a:solidFill>
                  <a:schemeClr val="bg1"/>
                </a:solidFill>
              </a:rPr>
              <a:t>，</a:t>
            </a:r>
            <a:r>
              <a:rPr lang="zh-CN" altLang="zh-CN" sz="1400" dirty="0"/>
              <a:t>通常为书信、论文手稿、笔记、实验记录、会议记录等。</a:t>
            </a:r>
          </a:p>
          <a:p>
            <a:pPr lvl="0"/>
            <a:r>
              <a:rPr lang="zh-CN" altLang="zh-CN" sz="1400" b="1" dirty="0">
                <a:solidFill>
                  <a:srgbClr val="FFFF00"/>
                </a:solidFill>
              </a:rPr>
              <a:t>一次文献</a:t>
            </a:r>
            <a:r>
              <a:rPr lang="zh-CN" altLang="en-US" sz="1400" b="1" dirty="0"/>
              <a:t>，</a:t>
            </a:r>
            <a:r>
              <a:rPr lang="zh-CN" altLang="zh-CN" sz="1400" dirty="0"/>
              <a:t>如期刊论文、研究报告、专利说明书、会议论文、学位论文、技术标准等，这些文献具有创新性、实用性和学术性等明显特征。</a:t>
            </a:r>
          </a:p>
          <a:p>
            <a:pPr lvl="0"/>
            <a:r>
              <a:rPr lang="zh-CN" altLang="zh-CN" sz="1400" b="1" dirty="0">
                <a:solidFill>
                  <a:srgbClr val="FFFF00"/>
                </a:solidFill>
              </a:rPr>
              <a:t>二次文献</a:t>
            </a:r>
            <a:r>
              <a:rPr lang="zh-CN" altLang="zh-CN" sz="1400" dirty="0"/>
              <a:t>，如书目、题录、简介、文摘等检索工具。</a:t>
            </a:r>
          </a:p>
          <a:p>
            <a:pPr lvl="0"/>
            <a:r>
              <a:rPr lang="zh-CN" altLang="zh-CN" sz="1400" b="1" dirty="0">
                <a:solidFill>
                  <a:srgbClr val="FFFF00"/>
                </a:solidFill>
              </a:rPr>
              <a:t>三次文献</a:t>
            </a:r>
            <a:r>
              <a:rPr lang="zh-CN" altLang="zh-CN" sz="1400" dirty="0"/>
              <a:t>，如综述、专题述评、学科年度总结、进展报告、数据手册等</a:t>
            </a: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A9A7D14-D201-4C3E-8ACE-6B9AD233F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信息检索原因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53706EA6-0A8C-4030-8C81-2B2F95C4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C1BF0C85-987A-4C16-9B9C-F893AFB2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pSp>
        <p:nvGrpSpPr>
          <p:cNvPr id="5" name="eba16b91-cf32-498a-969d-1506365b947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<a:extLst>
              <a:ext uri="{FF2B5EF4-FFF2-40B4-BE49-F238E27FC236}">
                <a16:creationId xmlns="" xmlns:a16="http://schemas.microsoft.com/office/drawing/2014/main" id="{4F3B3035-505C-4E7E-80EE-836D2C55E6A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1512" y="1759006"/>
            <a:ext cx="10848976" cy="4339136"/>
            <a:chOff x="671512" y="1759006"/>
            <a:chExt cx="10848976" cy="4339136"/>
          </a:xfrm>
        </p:grpSpPr>
        <p:sp>
          <p:nvSpPr>
            <p:cNvPr id="6" name="ïṧḻidè">
              <a:extLst>
                <a:ext uri="{FF2B5EF4-FFF2-40B4-BE49-F238E27FC236}">
                  <a16:creationId xmlns="" xmlns:a16="http://schemas.microsoft.com/office/drawing/2014/main" id="{776C5820-55CC-4D88-B38B-40453D71445D}"/>
                </a:ext>
              </a:extLst>
            </p:cNvPr>
            <p:cNvSpPr/>
            <p:nvPr/>
          </p:nvSpPr>
          <p:spPr bwMode="auto">
            <a:xfrm>
              <a:off x="2016826" y="2588854"/>
              <a:ext cx="1000812" cy="954468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î$ļïdê">
              <a:extLst>
                <a:ext uri="{FF2B5EF4-FFF2-40B4-BE49-F238E27FC236}">
                  <a16:creationId xmlns="" xmlns:a16="http://schemas.microsoft.com/office/drawing/2014/main" id="{9B357E9C-15C5-4726-AED6-E9B5DF26B671}"/>
                </a:ext>
              </a:extLst>
            </p:cNvPr>
            <p:cNvSpPr txBox="1"/>
            <p:nvPr/>
          </p:nvSpPr>
          <p:spPr bwMode="auto">
            <a:xfrm>
              <a:off x="671512" y="3664285"/>
              <a:ext cx="369144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>
              <a:sp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1800" b="1" dirty="0"/>
                <a:t>Text here</a:t>
              </a:r>
            </a:p>
          </p:txBody>
        </p:sp>
        <p:cxnSp>
          <p:nvCxnSpPr>
            <p:cNvPr id="8" name="肘形连接符 4">
              <a:extLst>
                <a:ext uri="{FF2B5EF4-FFF2-40B4-BE49-F238E27FC236}">
                  <a16:creationId xmlns="" xmlns:a16="http://schemas.microsoft.com/office/drawing/2014/main" id="{DDEC0B0F-4560-4328-9814-495A75C2B6A9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rot="10800000" flipV="1">
              <a:off x="3719755" y="1980343"/>
              <a:ext cx="2148882" cy="1593062"/>
            </a:xfrm>
            <a:prstGeom prst="bentConnector3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肘形连接符 5">
              <a:extLst>
                <a:ext uri="{FF2B5EF4-FFF2-40B4-BE49-F238E27FC236}">
                  <a16:creationId xmlns="" xmlns:a16="http://schemas.microsoft.com/office/drawing/2014/main" id="{45CE9FAB-E2C4-48EA-9C94-12ABA89198AD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rot="10800000">
              <a:off x="3719750" y="3573415"/>
              <a:ext cx="2148890" cy="2386"/>
            </a:xfrm>
            <a:prstGeom prst="bentConnector3">
              <a:avLst>
                <a:gd name="adj1" fmla="val 50000"/>
              </a:avLst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肘形连接符 6">
              <a:extLst>
                <a:ext uri="{FF2B5EF4-FFF2-40B4-BE49-F238E27FC236}">
                  <a16:creationId xmlns="" xmlns:a16="http://schemas.microsoft.com/office/drawing/2014/main" id="{5F9AE78A-44D7-43FA-B88A-4C30B060D322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rot="10800000">
              <a:off x="3719751" y="3573419"/>
              <a:ext cx="2148889" cy="1621188"/>
            </a:xfrm>
            <a:prstGeom prst="bentConnector3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iSḻîdé">
              <a:extLst>
                <a:ext uri="{FF2B5EF4-FFF2-40B4-BE49-F238E27FC236}">
                  <a16:creationId xmlns="" xmlns:a16="http://schemas.microsoft.com/office/drawing/2014/main" id="{CFB23F9B-5041-41C5-8FA2-B43E13448B1F}"/>
                </a:ext>
              </a:extLst>
            </p:cNvPr>
            <p:cNvGrpSpPr/>
            <p:nvPr/>
          </p:nvGrpSpPr>
          <p:grpSpPr>
            <a:xfrm>
              <a:off x="5868637" y="1759006"/>
              <a:ext cx="5651851" cy="4339136"/>
              <a:chOff x="6345964" y="1759006"/>
              <a:chExt cx="5651851" cy="4339136"/>
            </a:xfrm>
          </p:grpSpPr>
          <p:grpSp>
            <p:nvGrpSpPr>
              <p:cNvPr id="12" name="îšlíḋè">
                <a:extLst>
                  <a:ext uri="{FF2B5EF4-FFF2-40B4-BE49-F238E27FC236}">
                    <a16:creationId xmlns="" xmlns:a16="http://schemas.microsoft.com/office/drawing/2014/main" id="{011344CE-AE25-4296-BD4F-F5E54CA28832}"/>
                  </a:ext>
                </a:extLst>
              </p:cNvPr>
              <p:cNvGrpSpPr/>
              <p:nvPr/>
            </p:nvGrpSpPr>
            <p:grpSpPr>
              <a:xfrm>
                <a:off x="6345964" y="1759006"/>
                <a:ext cx="4429401" cy="1095851"/>
                <a:chOff x="6345964" y="2115237"/>
                <a:chExt cx="4429401" cy="1095851"/>
              </a:xfrm>
            </p:grpSpPr>
            <p:sp>
              <p:nvSpPr>
                <p:cNvPr id="24" name="iṡ1ïďè">
                  <a:extLst>
                    <a:ext uri="{FF2B5EF4-FFF2-40B4-BE49-F238E27FC236}">
                      <a16:creationId xmlns="" xmlns:a16="http://schemas.microsoft.com/office/drawing/2014/main" id="{7441CC8E-562E-4B11-BFA1-0508D19D7810}"/>
                    </a:ext>
                  </a:extLst>
                </p:cNvPr>
                <p:cNvSpPr txBox="1"/>
                <p:nvPr/>
              </p:nvSpPr>
              <p:spPr bwMode="auto">
                <a:xfrm>
                  <a:off x="7365415" y="2694853"/>
                  <a:ext cx="3409950" cy="5162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b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defTabSz="914354">
                    <a:spcBef>
                      <a:spcPct val="0"/>
                    </a:spcBef>
                  </a:pPr>
                  <a:r>
                    <a:rPr lang="zh-CN" altLang="zh-CN" b="1" dirty="0">
                      <a:solidFill>
                        <a:schemeClr val="accent1">
                          <a:lumMod val="50000"/>
                        </a:schemeClr>
                      </a:solidFill>
                      <a:latin typeface="+mn-ea"/>
                    </a:rPr>
                    <a:t>《制造核弹的方法》的报告全部信息</a:t>
                  </a:r>
                  <a:endParaRPr lang="en-US" altLang="zh-CN" b="1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endParaRPr>
                </a:p>
                <a:p>
                  <a:pPr defTabSz="914354">
                    <a:spcBef>
                      <a:spcPct val="0"/>
                    </a:spcBef>
                  </a:pPr>
                  <a:r>
                    <a:rPr lang="zh-CN" altLang="zh-CN" b="1" dirty="0">
                      <a:solidFill>
                        <a:schemeClr val="accent1">
                          <a:lumMod val="50000"/>
                        </a:schemeClr>
                      </a:solidFill>
                      <a:latin typeface="+mn-ea"/>
                    </a:rPr>
                    <a:t>来源</a:t>
                  </a:r>
                  <a:r>
                    <a:rPr lang="zh-CN" altLang="en-US" b="1" dirty="0">
                      <a:solidFill>
                        <a:schemeClr val="accent1">
                          <a:lumMod val="50000"/>
                        </a:schemeClr>
                      </a:solidFill>
                      <a:latin typeface="+mn-ea"/>
                    </a:rPr>
                    <a:t>于</a:t>
                  </a:r>
                  <a:r>
                    <a:rPr lang="zh-CN" altLang="zh-CN" b="1" dirty="0">
                      <a:solidFill>
                        <a:schemeClr val="accent1">
                          <a:lumMod val="50000"/>
                        </a:schemeClr>
                      </a:solidFill>
                      <a:latin typeface="+mn-ea"/>
                    </a:rPr>
                    <a:t>图书馆</a:t>
                  </a:r>
                  <a:r>
                    <a:rPr lang="zh-CN" altLang="en-US" b="1" dirty="0">
                      <a:solidFill>
                        <a:schemeClr val="accent1">
                          <a:lumMod val="50000"/>
                        </a:schemeClr>
                      </a:solidFill>
                      <a:latin typeface="+mn-ea"/>
                    </a:rPr>
                    <a:t>公开资料</a:t>
                  </a:r>
                  <a:r>
                    <a:rPr lang="zh-CN" altLang="zh-CN" b="1" dirty="0">
                      <a:solidFill>
                        <a:schemeClr val="accent1">
                          <a:lumMod val="50000"/>
                        </a:schemeClr>
                      </a:solidFill>
                      <a:latin typeface="+mn-ea"/>
                    </a:rPr>
                    <a:t> </a:t>
                  </a:r>
                  <a:endParaRPr lang="en-US" altLang="zh-CN" b="1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5" name="î$ľídè">
                  <a:extLst>
                    <a:ext uri="{FF2B5EF4-FFF2-40B4-BE49-F238E27FC236}">
                      <a16:creationId xmlns="" xmlns:a16="http://schemas.microsoft.com/office/drawing/2014/main" id="{5F280EAB-DF57-49D4-B80F-517FC0ED81AB}"/>
                    </a:ext>
                  </a:extLst>
                </p:cNvPr>
                <p:cNvSpPr/>
                <p:nvPr/>
              </p:nvSpPr>
              <p:spPr bwMode="auto">
                <a:xfrm>
                  <a:off x="6345964" y="2115237"/>
                  <a:ext cx="3293983" cy="442674"/>
                </a:xfrm>
                <a:prstGeom prst="roundRect">
                  <a:avLst/>
                </a:prstGeom>
                <a:solidFill>
                  <a:schemeClr val="accent1"/>
                </a:solidFill>
                <a:ln w="381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信息检索是</a:t>
                  </a:r>
                  <a:r>
                    <a:rPr lang="zh-CN" altLang="en-US" sz="2000" b="1" dirty="0">
                      <a:solidFill>
                        <a:srgbClr val="FF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获取知识的捷径</a:t>
                  </a:r>
                  <a:endParaRPr lang="zh-CN" altLang="en-US" sz="1600" b="1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grpSp>
            <p:nvGrpSpPr>
              <p:cNvPr id="13" name="işḷîḍe">
                <a:extLst>
                  <a:ext uri="{FF2B5EF4-FFF2-40B4-BE49-F238E27FC236}">
                    <a16:creationId xmlns="" xmlns:a16="http://schemas.microsoft.com/office/drawing/2014/main" id="{6AD1ADAC-C489-4EC9-B148-1C19F6A8CE7D}"/>
                  </a:ext>
                </a:extLst>
              </p:cNvPr>
              <p:cNvGrpSpPr/>
              <p:nvPr/>
            </p:nvGrpSpPr>
            <p:grpSpPr>
              <a:xfrm>
                <a:off x="6345967" y="2864218"/>
                <a:ext cx="5651847" cy="932920"/>
                <a:chOff x="6345967" y="1624991"/>
                <a:chExt cx="5651847" cy="932920"/>
              </a:xfrm>
            </p:grpSpPr>
            <p:sp>
              <p:nvSpPr>
                <p:cNvPr id="21" name="iṡḻiḑè">
                  <a:extLst>
                    <a:ext uri="{FF2B5EF4-FFF2-40B4-BE49-F238E27FC236}">
                      <a16:creationId xmlns="" xmlns:a16="http://schemas.microsoft.com/office/drawing/2014/main" id="{EA3C36F2-6CAC-4910-8415-DA3C3D645EF8}"/>
                    </a:ext>
                  </a:extLst>
                </p:cNvPr>
                <p:cNvSpPr txBox="1"/>
                <p:nvPr/>
              </p:nvSpPr>
              <p:spPr bwMode="auto">
                <a:xfrm>
                  <a:off x="8616279" y="1624991"/>
                  <a:ext cx="3381535" cy="5162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b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zh-CN" sz="1600" b="1" dirty="0"/>
                </a:p>
              </p:txBody>
            </p:sp>
            <p:sp>
              <p:nvSpPr>
                <p:cNvPr id="22" name="ïśḷïdê">
                  <a:extLst>
                    <a:ext uri="{FF2B5EF4-FFF2-40B4-BE49-F238E27FC236}">
                      <a16:creationId xmlns="" xmlns:a16="http://schemas.microsoft.com/office/drawing/2014/main" id="{D36FD721-CC64-4EB4-920D-768643ECE567}"/>
                    </a:ext>
                  </a:extLst>
                </p:cNvPr>
                <p:cNvSpPr/>
                <p:nvPr/>
              </p:nvSpPr>
              <p:spPr bwMode="auto">
                <a:xfrm>
                  <a:off x="6345967" y="2115237"/>
                  <a:ext cx="3293983" cy="442674"/>
                </a:xfrm>
                <a:prstGeom prst="roundRect">
                  <a:avLst/>
                </a:prstGeom>
                <a:solidFill>
                  <a:schemeClr val="accent2"/>
                </a:solidFill>
                <a:ln w="381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信息检索是</a:t>
                  </a:r>
                  <a:r>
                    <a:rPr lang="zh-CN" altLang="en-US" sz="2000" b="1" dirty="0">
                      <a:solidFill>
                        <a:srgbClr val="FF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科学研究的向导</a:t>
                  </a:r>
                  <a:endParaRPr lang="zh-CN" altLang="en-US" sz="1600" b="1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grpSp>
            <p:nvGrpSpPr>
              <p:cNvPr id="14" name="iŝḷîdè">
                <a:extLst>
                  <a:ext uri="{FF2B5EF4-FFF2-40B4-BE49-F238E27FC236}">
                    <a16:creationId xmlns="" xmlns:a16="http://schemas.microsoft.com/office/drawing/2014/main" id="{BFCFD7EC-7B86-4759-BDCC-5217DBE242E6}"/>
                  </a:ext>
                </a:extLst>
              </p:cNvPr>
              <p:cNvGrpSpPr/>
              <p:nvPr/>
            </p:nvGrpSpPr>
            <p:grpSpPr>
              <a:xfrm>
                <a:off x="6345966" y="4973270"/>
                <a:ext cx="4429399" cy="1124872"/>
                <a:chOff x="6345966" y="2115238"/>
                <a:chExt cx="4429399" cy="1124872"/>
              </a:xfrm>
            </p:grpSpPr>
            <p:sp>
              <p:nvSpPr>
                <p:cNvPr id="18" name="iṧļíḑè">
                  <a:extLst>
                    <a:ext uri="{FF2B5EF4-FFF2-40B4-BE49-F238E27FC236}">
                      <a16:creationId xmlns="" xmlns:a16="http://schemas.microsoft.com/office/drawing/2014/main" id="{818FB3F3-704F-493F-9F00-53888761471A}"/>
                    </a:ext>
                  </a:extLst>
                </p:cNvPr>
                <p:cNvSpPr txBox="1"/>
                <p:nvPr/>
              </p:nvSpPr>
              <p:spPr bwMode="auto">
                <a:xfrm>
                  <a:off x="7393830" y="2723875"/>
                  <a:ext cx="3381535" cy="5162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b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defTabSz="914354">
                    <a:spcBef>
                      <a:spcPct val="0"/>
                    </a:spcBef>
                  </a:pPr>
                  <a:r>
                    <a:rPr lang="en-US" altLang="zh-CN" b="1" dirty="0">
                      <a:solidFill>
                        <a:schemeClr val="accent1">
                          <a:lumMod val="50000"/>
                        </a:schemeClr>
                      </a:solidFill>
                      <a:latin typeface="+mn-ea"/>
                    </a:rPr>
                    <a:t>UNESCO</a:t>
                  </a:r>
                  <a:r>
                    <a:rPr lang="zh-CN" altLang="zh-CN" b="1" dirty="0">
                      <a:solidFill>
                        <a:schemeClr val="accent1">
                          <a:lumMod val="50000"/>
                        </a:schemeClr>
                      </a:solidFill>
                      <a:latin typeface="+mn-ea"/>
                    </a:rPr>
                    <a:t> </a:t>
                  </a:r>
                  <a:r>
                    <a:rPr lang="zh-CN" altLang="en-US" b="1" dirty="0">
                      <a:solidFill>
                        <a:schemeClr val="accent1">
                          <a:lumMod val="50000"/>
                        </a:schemeClr>
                      </a:solidFill>
                      <a:latin typeface="+mn-ea"/>
                    </a:rPr>
                    <a:t>：</a:t>
                  </a:r>
                  <a:r>
                    <a:rPr lang="zh-CN" altLang="zh-CN" b="1" dirty="0">
                      <a:solidFill>
                        <a:schemeClr val="accent1">
                          <a:lumMod val="50000"/>
                        </a:schemeClr>
                      </a:solidFill>
                      <a:latin typeface="+mn-ea"/>
                    </a:rPr>
                    <a:t>终身教育</a:t>
                  </a:r>
                  <a:r>
                    <a:rPr lang="zh-CN" altLang="en-US" b="1" dirty="0">
                      <a:solidFill>
                        <a:schemeClr val="accent1">
                          <a:lumMod val="50000"/>
                        </a:schemeClr>
                      </a:solidFill>
                      <a:latin typeface="+mn-ea"/>
                    </a:rPr>
                    <a:t>，</a:t>
                  </a:r>
                  <a:r>
                    <a:rPr lang="zh-CN" altLang="zh-CN" b="1" dirty="0">
                      <a:solidFill>
                        <a:schemeClr val="accent1">
                          <a:lumMod val="50000"/>
                        </a:schemeClr>
                      </a:solidFill>
                      <a:latin typeface="+mn-ea"/>
                    </a:rPr>
                    <a:t>不断更新知识，</a:t>
                  </a:r>
                  <a:endParaRPr lang="en-US" altLang="zh-CN" b="1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endParaRPr>
                </a:p>
                <a:p>
                  <a:pPr defTabSz="914354">
                    <a:spcBef>
                      <a:spcPct val="0"/>
                    </a:spcBef>
                  </a:pPr>
                  <a:r>
                    <a:rPr lang="zh-CN" altLang="zh-CN" b="1" dirty="0">
                      <a:solidFill>
                        <a:schemeClr val="accent1">
                          <a:lumMod val="50000"/>
                        </a:schemeClr>
                      </a:solidFill>
                      <a:latin typeface="+mn-ea"/>
                    </a:rPr>
                    <a:t>适应当代信息社会发展  </a:t>
                  </a:r>
                  <a:endParaRPr lang="en-US" altLang="zh-CN" b="1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9" name="i$1ide">
                  <a:extLst>
                    <a:ext uri="{FF2B5EF4-FFF2-40B4-BE49-F238E27FC236}">
                      <a16:creationId xmlns="" xmlns:a16="http://schemas.microsoft.com/office/drawing/2014/main" id="{8330971E-8E88-48FA-A43D-E1E42F34C84E}"/>
                    </a:ext>
                  </a:extLst>
                </p:cNvPr>
                <p:cNvSpPr/>
                <p:nvPr/>
              </p:nvSpPr>
              <p:spPr bwMode="auto">
                <a:xfrm>
                  <a:off x="6345966" y="2115238"/>
                  <a:ext cx="3293983" cy="442674"/>
                </a:xfrm>
                <a:prstGeom prst="roundRect">
                  <a:avLst/>
                </a:prstGeom>
                <a:solidFill>
                  <a:schemeClr val="accent3"/>
                </a:solidFill>
                <a:ln w="381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信息检索是</a:t>
                  </a:r>
                  <a:r>
                    <a:rPr lang="zh-CN" altLang="en-US" sz="2000" b="1" dirty="0">
                      <a:solidFill>
                        <a:srgbClr val="FF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终身教育的基础</a:t>
                  </a:r>
                  <a:endParaRPr lang="zh-CN" altLang="en-US" sz="1600" b="1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cxnSp>
            <p:nvCxnSpPr>
              <p:cNvPr id="15" name="直接连接符 14">
                <a:extLst>
                  <a:ext uri="{FF2B5EF4-FFF2-40B4-BE49-F238E27FC236}">
                    <a16:creationId xmlns="" xmlns:a16="http://schemas.microsoft.com/office/drawing/2014/main" id="{12515129-D3DF-4006-AE09-C71AF32A246F}"/>
                  </a:ext>
                </a:extLst>
              </p:cNvPr>
              <p:cNvCxnSpPr/>
              <p:nvPr/>
            </p:nvCxnSpPr>
            <p:spPr>
              <a:xfrm>
                <a:off x="8074238" y="2911843"/>
                <a:ext cx="3923577" cy="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6="http://schemas.microsoft.com/office/drawing/2014/main" id="{3506D67B-2CED-4381-B5D9-C379862A37EB}"/>
                  </a:ext>
                </a:extLst>
              </p:cNvPr>
              <p:cNvCxnSpPr/>
              <p:nvPr/>
            </p:nvCxnSpPr>
            <p:spPr>
              <a:xfrm>
                <a:off x="8074238" y="4550143"/>
                <a:ext cx="3923577" cy="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8039E9A-17DA-D244-A0A5-72AB55676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791" y="2451100"/>
            <a:ext cx="2082800" cy="1955800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43CD4870-CB90-D447-94FB-48069D2579BF}"/>
              </a:ext>
            </a:extLst>
          </p:cNvPr>
          <p:cNvSpPr/>
          <p:nvPr/>
        </p:nvSpPr>
        <p:spPr>
          <a:xfrm>
            <a:off x="6888088" y="3830214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解决“阿波罗登月计划”中飞船甲醇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spcBef>
                <a:spcPct val="0"/>
              </a:spcBef>
            </a:pPr>
            <a:r>
              <a:rPr lang="zh-CN" altLang="zh-CN" b="1" dirty="0">
                <a:solidFill>
                  <a:schemeClr val="accent1">
                    <a:lumMod val="50000"/>
                  </a:schemeClr>
                </a:solidFill>
              </a:rPr>
              <a:t>引起钛应力腐蚀 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</a:rPr>
              <a:t>问题方法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spcBef>
                <a:spcPct val="0"/>
              </a:spcBef>
            </a:pPr>
            <a:endParaRPr lang="en-US" altLang="zh-CN" sz="16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1A0512C7-7545-3F4D-BADB-DEA72A7FC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" y="0"/>
            <a:ext cx="3168352" cy="5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3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39820F2-CE54-4861-BB0C-4E564311B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6383"/>
            <a:ext cx="10972800" cy="769441"/>
          </a:xfrm>
        </p:spPr>
        <p:txBody>
          <a:bodyPr/>
          <a:lstStyle/>
          <a:p>
            <a:r>
              <a:rPr lang="zh-CN" altLang="en-US" sz="4400" dirty="0">
                <a:solidFill>
                  <a:schemeClr val="accent2">
                    <a:lumMod val="50000"/>
                  </a:schemeClr>
                </a:solidFill>
                <a:latin typeface="Baoli SC" panose="02010600040101010101" pitchFamily="2" charset="-122"/>
                <a:ea typeface="Baoli SC" panose="02010600040101010101" pitchFamily="2" charset="-122"/>
              </a:rPr>
              <a:t>信息检索四要素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E11F39A6-ADD5-46CD-8DBD-64A45A5C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C261BF11-CC98-4EFE-BC70-29CBBC41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grpSp>
        <p:nvGrpSpPr>
          <p:cNvPr id="5" name="4f9b76c4-aece-4de7-a5b9-9199462f377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<a:extLst>
              <a:ext uri="{FF2B5EF4-FFF2-40B4-BE49-F238E27FC236}">
                <a16:creationId xmlns="" xmlns:a16="http://schemas.microsoft.com/office/drawing/2014/main" id="{C5714109-1B67-4B9E-8E80-8905EB64417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57544" y="436283"/>
            <a:ext cx="12746599" cy="5850800"/>
            <a:chOff x="657544" y="436283"/>
            <a:chExt cx="12746599" cy="5850800"/>
          </a:xfrm>
        </p:grpSpPr>
        <p:sp>
          <p:nvSpPr>
            <p:cNvPr id="6" name="ïšḷíďe">
              <a:extLst>
                <a:ext uri="{FF2B5EF4-FFF2-40B4-BE49-F238E27FC236}">
                  <a16:creationId xmlns="" xmlns:a16="http://schemas.microsoft.com/office/drawing/2014/main" id="{CFF60C48-10E6-4576-B53C-5518F6C9BE80}"/>
                </a:ext>
              </a:extLst>
            </p:cNvPr>
            <p:cNvSpPr/>
            <p:nvPr/>
          </p:nvSpPr>
          <p:spPr>
            <a:xfrm rot="19200000">
              <a:off x="6739587" y="3019660"/>
              <a:ext cx="1686644" cy="1674450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íŝ1íḓe">
              <a:extLst>
                <a:ext uri="{FF2B5EF4-FFF2-40B4-BE49-F238E27FC236}">
                  <a16:creationId xmlns="" xmlns:a16="http://schemas.microsoft.com/office/drawing/2014/main" id="{250DA847-560E-4987-9FED-533673853514}"/>
                </a:ext>
              </a:extLst>
            </p:cNvPr>
            <p:cNvSpPr/>
            <p:nvPr/>
          </p:nvSpPr>
          <p:spPr>
            <a:xfrm rot="19200000">
              <a:off x="7728927" y="2051447"/>
              <a:ext cx="1354287" cy="1344498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îṥḷiḓe">
              <a:extLst>
                <a:ext uri="{FF2B5EF4-FFF2-40B4-BE49-F238E27FC236}">
                  <a16:creationId xmlns="" xmlns:a16="http://schemas.microsoft.com/office/drawing/2014/main" id="{F77B499C-883B-4505-883E-BF1E99DCB60B}"/>
                </a:ext>
              </a:extLst>
            </p:cNvPr>
            <p:cNvSpPr/>
            <p:nvPr/>
          </p:nvSpPr>
          <p:spPr>
            <a:xfrm rot="19200000">
              <a:off x="5666640" y="4255724"/>
              <a:ext cx="1752062" cy="1722869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îṩlîḍè">
              <a:extLst>
                <a:ext uri="{FF2B5EF4-FFF2-40B4-BE49-F238E27FC236}">
                  <a16:creationId xmlns="" xmlns:a16="http://schemas.microsoft.com/office/drawing/2014/main" id="{2B2285E2-1851-4D8A-96D7-7809A0F5C396}"/>
                </a:ext>
              </a:extLst>
            </p:cNvPr>
            <p:cNvSpPr/>
            <p:nvPr/>
          </p:nvSpPr>
          <p:spPr>
            <a:xfrm rot="19200000">
              <a:off x="4629272" y="2930911"/>
              <a:ext cx="1796938" cy="1783948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ïṩ1iḍe">
              <a:extLst>
                <a:ext uri="{FF2B5EF4-FFF2-40B4-BE49-F238E27FC236}">
                  <a16:creationId xmlns="" xmlns:a16="http://schemas.microsoft.com/office/drawing/2014/main" id="{E667DDC4-4429-46AC-A811-F932DC22077A}"/>
                </a:ext>
              </a:extLst>
            </p:cNvPr>
            <p:cNvGrpSpPr/>
            <p:nvPr/>
          </p:nvGrpSpPr>
          <p:grpSpPr>
            <a:xfrm>
              <a:off x="6958801" y="3559171"/>
              <a:ext cx="1305680" cy="695004"/>
              <a:chOff x="7062773" y="3251081"/>
              <a:chExt cx="1305680" cy="695004"/>
            </a:xfrm>
          </p:grpSpPr>
          <p:sp>
            <p:nvSpPr>
              <p:cNvPr id="30" name="íṡļïḋê">
                <a:extLst>
                  <a:ext uri="{FF2B5EF4-FFF2-40B4-BE49-F238E27FC236}">
                    <a16:creationId xmlns="" xmlns:a16="http://schemas.microsoft.com/office/drawing/2014/main" id="{12BBB4D2-F33E-4E6D-9257-0E55A75DB961}"/>
                  </a:ext>
                </a:extLst>
              </p:cNvPr>
              <p:cNvSpPr/>
              <p:nvPr/>
            </p:nvSpPr>
            <p:spPr bwMode="auto">
              <a:xfrm>
                <a:off x="7526564" y="3251081"/>
                <a:ext cx="320634" cy="305785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sz="7198" dirty="0"/>
              </a:p>
            </p:txBody>
          </p:sp>
          <p:sp>
            <p:nvSpPr>
              <p:cNvPr id="31" name="iṡľïḓè">
                <a:extLst>
                  <a:ext uri="{FF2B5EF4-FFF2-40B4-BE49-F238E27FC236}">
                    <a16:creationId xmlns="" xmlns:a16="http://schemas.microsoft.com/office/drawing/2014/main" id="{1819D876-6968-4AED-912B-276F63D35545}"/>
                  </a:ext>
                </a:extLst>
              </p:cNvPr>
              <p:cNvSpPr txBox="1"/>
              <p:nvPr/>
            </p:nvSpPr>
            <p:spPr>
              <a:xfrm>
                <a:off x="7062773" y="3268844"/>
                <a:ext cx="1305680" cy="677241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核心</a:t>
                </a:r>
              </a:p>
            </p:txBody>
          </p:sp>
        </p:grpSp>
        <p:grpSp>
          <p:nvGrpSpPr>
            <p:cNvPr id="11" name="ïşḻiḓê">
              <a:extLst>
                <a:ext uri="{FF2B5EF4-FFF2-40B4-BE49-F238E27FC236}">
                  <a16:creationId xmlns="" xmlns:a16="http://schemas.microsoft.com/office/drawing/2014/main" id="{BC030EB1-6D1A-4398-AA8C-DAC0030B7CDB}"/>
                </a:ext>
              </a:extLst>
            </p:cNvPr>
            <p:cNvGrpSpPr/>
            <p:nvPr/>
          </p:nvGrpSpPr>
          <p:grpSpPr>
            <a:xfrm>
              <a:off x="4828551" y="3370992"/>
              <a:ext cx="1398208" cy="819958"/>
              <a:chOff x="4932523" y="3087743"/>
              <a:chExt cx="1398208" cy="819958"/>
            </a:xfrm>
          </p:grpSpPr>
          <p:sp>
            <p:nvSpPr>
              <p:cNvPr id="28" name="ïṣḻîdé">
                <a:extLst>
                  <a:ext uri="{FF2B5EF4-FFF2-40B4-BE49-F238E27FC236}">
                    <a16:creationId xmlns="" xmlns:a16="http://schemas.microsoft.com/office/drawing/2014/main" id="{F48EAFA9-6F60-4635-9212-01333DA0B8BE}"/>
                  </a:ext>
                </a:extLst>
              </p:cNvPr>
              <p:cNvSpPr/>
              <p:nvPr/>
            </p:nvSpPr>
            <p:spPr bwMode="auto">
              <a:xfrm>
                <a:off x="5427169" y="3251081"/>
                <a:ext cx="409088" cy="287467"/>
              </a:xfrm>
              <a:custGeom>
                <a:avLst/>
                <a:gdLst>
                  <a:gd name="connsiteX0" fmla="*/ 450100 w 607639"/>
                  <a:gd name="connsiteY0" fmla="*/ 313203 h 426991"/>
                  <a:gd name="connsiteX1" fmla="*/ 450100 w 607639"/>
                  <a:gd name="connsiteY1" fmla="*/ 403167 h 426991"/>
                  <a:gd name="connsiteX2" fmla="*/ 585744 w 607639"/>
                  <a:gd name="connsiteY2" fmla="*/ 403167 h 426991"/>
                  <a:gd name="connsiteX3" fmla="*/ 586100 w 607639"/>
                  <a:gd name="connsiteY3" fmla="*/ 313203 h 426991"/>
                  <a:gd name="connsiteX4" fmla="*/ 530294 w 607639"/>
                  <a:gd name="connsiteY4" fmla="*/ 313203 h 426991"/>
                  <a:gd name="connsiteX5" fmla="*/ 530116 w 607639"/>
                  <a:gd name="connsiteY5" fmla="*/ 313203 h 426991"/>
                  <a:gd name="connsiteX6" fmla="*/ 529760 w 607639"/>
                  <a:gd name="connsiteY6" fmla="*/ 313203 h 426991"/>
                  <a:gd name="connsiteX7" fmla="*/ 450901 w 607639"/>
                  <a:gd name="connsiteY7" fmla="*/ 313203 h 426991"/>
                  <a:gd name="connsiteX8" fmla="*/ 236309 w 607639"/>
                  <a:gd name="connsiteY8" fmla="*/ 313203 h 426991"/>
                  <a:gd name="connsiteX9" fmla="*/ 236309 w 607639"/>
                  <a:gd name="connsiteY9" fmla="*/ 403167 h 426991"/>
                  <a:gd name="connsiteX10" fmla="*/ 371953 w 607639"/>
                  <a:gd name="connsiteY10" fmla="*/ 403167 h 426991"/>
                  <a:gd name="connsiteX11" fmla="*/ 372754 w 607639"/>
                  <a:gd name="connsiteY11" fmla="*/ 313203 h 426991"/>
                  <a:gd name="connsiteX12" fmla="*/ 237110 w 607639"/>
                  <a:gd name="connsiteY12" fmla="*/ 313203 h 426991"/>
                  <a:gd name="connsiteX13" fmla="*/ 22519 w 607639"/>
                  <a:gd name="connsiteY13" fmla="*/ 313203 h 426991"/>
                  <a:gd name="connsiteX14" fmla="*/ 22519 w 607639"/>
                  <a:gd name="connsiteY14" fmla="*/ 403167 h 426991"/>
                  <a:gd name="connsiteX15" fmla="*/ 158163 w 607639"/>
                  <a:gd name="connsiteY15" fmla="*/ 403167 h 426991"/>
                  <a:gd name="connsiteX16" fmla="*/ 158964 w 607639"/>
                  <a:gd name="connsiteY16" fmla="*/ 313203 h 426991"/>
                  <a:gd name="connsiteX17" fmla="*/ 91498 w 607639"/>
                  <a:gd name="connsiteY17" fmla="*/ 313203 h 426991"/>
                  <a:gd name="connsiteX18" fmla="*/ 91231 w 607639"/>
                  <a:gd name="connsiteY18" fmla="*/ 313203 h 426991"/>
                  <a:gd name="connsiteX19" fmla="*/ 90964 w 607639"/>
                  <a:gd name="connsiteY19" fmla="*/ 313203 h 426991"/>
                  <a:gd name="connsiteX20" fmla="*/ 23320 w 607639"/>
                  <a:gd name="connsiteY20" fmla="*/ 313203 h 426991"/>
                  <a:gd name="connsiteX21" fmla="*/ 91409 w 607639"/>
                  <a:gd name="connsiteY21" fmla="*/ 224751 h 426991"/>
                  <a:gd name="connsiteX22" fmla="*/ 530294 w 607639"/>
                  <a:gd name="connsiteY22" fmla="*/ 224751 h 426991"/>
                  <a:gd name="connsiteX23" fmla="*/ 540084 w 607639"/>
                  <a:gd name="connsiteY23" fmla="*/ 234530 h 426991"/>
                  <a:gd name="connsiteX24" fmla="*/ 540084 w 607639"/>
                  <a:gd name="connsiteY24" fmla="*/ 292135 h 426991"/>
                  <a:gd name="connsiteX25" fmla="*/ 586456 w 607639"/>
                  <a:gd name="connsiteY25" fmla="*/ 292135 h 426991"/>
                  <a:gd name="connsiteX26" fmla="*/ 607639 w 607639"/>
                  <a:gd name="connsiteY26" fmla="*/ 313203 h 426991"/>
                  <a:gd name="connsiteX27" fmla="*/ 607639 w 607639"/>
                  <a:gd name="connsiteY27" fmla="*/ 403167 h 426991"/>
                  <a:gd name="connsiteX28" fmla="*/ 586456 w 607639"/>
                  <a:gd name="connsiteY28" fmla="*/ 426991 h 426991"/>
                  <a:gd name="connsiteX29" fmla="*/ 451524 w 607639"/>
                  <a:gd name="connsiteY29" fmla="*/ 426991 h 426991"/>
                  <a:gd name="connsiteX30" fmla="*/ 427582 w 607639"/>
                  <a:gd name="connsiteY30" fmla="*/ 403167 h 426991"/>
                  <a:gd name="connsiteX31" fmla="*/ 427582 w 607639"/>
                  <a:gd name="connsiteY31" fmla="*/ 313203 h 426991"/>
                  <a:gd name="connsiteX32" fmla="*/ 451524 w 607639"/>
                  <a:gd name="connsiteY32" fmla="*/ 292135 h 426991"/>
                  <a:gd name="connsiteX33" fmla="*/ 517566 w 607639"/>
                  <a:gd name="connsiteY33" fmla="*/ 292135 h 426991"/>
                  <a:gd name="connsiteX34" fmla="*/ 517566 w 607639"/>
                  <a:gd name="connsiteY34" fmla="*/ 247242 h 426991"/>
                  <a:gd name="connsiteX35" fmla="*/ 315079 w 607639"/>
                  <a:gd name="connsiteY35" fmla="*/ 247242 h 426991"/>
                  <a:gd name="connsiteX36" fmla="*/ 315079 w 607639"/>
                  <a:gd name="connsiteY36" fmla="*/ 292135 h 426991"/>
                  <a:gd name="connsiteX37" fmla="*/ 372665 w 607639"/>
                  <a:gd name="connsiteY37" fmla="*/ 292135 h 426991"/>
                  <a:gd name="connsiteX38" fmla="*/ 393849 w 607639"/>
                  <a:gd name="connsiteY38" fmla="*/ 313203 h 426991"/>
                  <a:gd name="connsiteX39" fmla="*/ 393849 w 607639"/>
                  <a:gd name="connsiteY39" fmla="*/ 403167 h 426991"/>
                  <a:gd name="connsiteX40" fmla="*/ 372665 w 607639"/>
                  <a:gd name="connsiteY40" fmla="*/ 426991 h 426991"/>
                  <a:gd name="connsiteX41" fmla="*/ 237733 w 607639"/>
                  <a:gd name="connsiteY41" fmla="*/ 426991 h 426991"/>
                  <a:gd name="connsiteX42" fmla="*/ 213791 w 607639"/>
                  <a:gd name="connsiteY42" fmla="*/ 403167 h 426991"/>
                  <a:gd name="connsiteX43" fmla="*/ 213791 w 607639"/>
                  <a:gd name="connsiteY43" fmla="*/ 313203 h 426991"/>
                  <a:gd name="connsiteX44" fmla="*/ 237733 w 607639"/>
                  <a:gd name="connsiteY44" fmla="*/ 292135 h 426991"/>
                  <a:gd name="connsiteX45" fmla="*/ 292561 w 607639"/>
                  <a:gd name="connsiteY45" fmla="*/ 292135 h 426991"/>
                  <a:gd name="connsiteX46" fmla="*/ 292561 w 607639"/>
                  <a:gd name="connsiteY46" fmla="*/ 247242 h 426991"/>
                  <a:gd name="connsiteX47" fmla="*/ 101288 w 607639"/>
                  <a:gd name="connsiteY47" fmla="*/ 247242 h 426991"/>
                  <a:gd name="connsiteX48" fmla="*/ 101288 w 607639"/>
                  <a:gd name="connsiteY48" fmla="*/ 292135 h 426991"/>
                  <a:gd name="connsiteX49" fmla="*/ 158875 w 607639"/>
                  <a:gd name="connsiteY49" fmla="*/ 292135 h 426991"/>
                  <a:gd name="connsiteX50" fmla="*/ 180058 w 607639"/>
                  <a:gd name="connsiteY50" fmla="*/ 313203 h 426991"/>
                  <a:gd name="connsiteX51" fmla="*/ 180058 w 607639"/>
                  <a:gd name="connsiteY51" fmla="*/ 403167 h 426991"/>
                  <a:gd name="connsiteX52" fmla="*/ 158875 w 607639"/>
                  <a:gd name="connsiteY52" fmla="*/ 426991 h 426991"/>
                  <a:gd name="connsiteX53" fmla="*/ 24032 w 607639"/>
                  <a:gd name="connsiteY53" fmla="*/ 426991 h 426991"/>
                  <a:gd name="connsiteX54" fmla="*/ 0 w 607639"/>
                  <a:gd name="connsiteY54" fmla="*/ 403167 h 426991"/>
                  <a:gd name="connsiteX55" fmla="*/ 0 w 607639"/>
                  <a:gd name="connsiteY55" fmla="*/ 313203 h 426991"/>
                  <a:gd name="connsiteX56" fmla="*/ 24032 w 607639"/>
                  <a:gd name="connsiteY56" fmla="*/ 292135 h 426991"/>
                  <a:gd name="connsiteX57" fmla="*/ 78770 w 607639"/>
                  <a:gd name="connsiteY57" fmla="*/ 292135 h 426991"/>
                  <a:gd name="connsiteX58" fmla="*/ 78770 w 607639"/>
                  <a:gd name="connsiteY58" fmla="*/ 234530 h 426991"/>
                  <a:gd name="connsiteX59" fmla="*/ 91409 w 607639"/>
                  <a:gd name="connsiteY59" fmla="*/ 224751 h 426991"/>
                  <a:gd name="connsiteX60" fmla="*/ 236326 w 607639"/>
                  <a:gd name="connsiteY60" fmla="*/ 21066 h 426991"/>
                  <a:gd name="connsiteX61" fmla="*/ 236326 w 607639"/>
                  <a:gd name="connsiteY61" fmla="*/ 111021 h 426991"/>
                  <a:gd name="connsiteX62" fmla="*/ 371758 w 607639"/>
                  <a:gd name="connsiteY62" fmla="*/ 111021 h 426991"/>
                  <a:gd name="connsiteX63" fmla="*/ 372380 w 607639"/>
                  <a:gd name="connsiteY63" fmla="*/ 21066 h 426991"/>
                  <a:gd name="connsiteX64" fmla="*/ 237127 w 607639"/>
                  <a:gd name="connsiteY64" fmla="*/ 21066 h 426991"/>
                  <a:gd name="connsiteX65" fmla="*/ 237750 w 607639"/>
                  <a:gd name="connsiteY65" fmla="*/ 0 h 426991"/>
                  <a:gd name="connsiteX66" fmla="*/ 372647 w 607639"/>
                  <a:gd name="connsiteY66" fmla="*/ 0 h 426991"/>
                  <a:gd name="connsiteX67" fmla="*/ 393825 w 607639"/>
                  <a:gd name="connsiteY67" fmla="*/ 21066 h 426991"/>
                  <a:gd name="connsiteX68" fmla="*/ 393825 w 607639"/>
                  <a:gd name="connsiteY68" fmla="*/ 111021 h 426991"/>
                  <a:gd name="connsiteX69" fmla="*/ 372647 w 607639"/>
                  <a:gd name="connsiteY69" fmla="*/ 134843 h 426991"/>
                  <a:gd name="connsiteX70" fmla="*/ 315076 w 607639"/>
                  <a:gd name="connsiteY70" fmla="*/ 134843 h 426991"/>
                  <a:gd name="connsiteX71" fmla="*/ 315076 w 607639"/>
                  <a:gd name="connsiteY71" fmla="*/ 191020 h 426991"/>
                  <a:gd name="connsiteX72" fmla="*/ 292563 w 607639"/>
                  <a:gd name="connsiteY72" fmla="*/ 191020 h 426991"/>
                  <a:gd name="connsiteX73" fmla="*/ 292563 w 607639"/>
                  <a:gd name="connsiteY73" fmla="*/ 134843 h 426991"/>
                  <a:gd name="connsiteX74" fmla="*/ 237750 w 607639"/>
                  <a:gd name="connsiteY74" fmla="*/ 134843 h 426991"/>
                  <a:gd name="connsiteX75" fmla="*/ 213813 w 607639"/>
                  <a:gd name="connsiteY75" fmla="*/ 111021 h 426991"/>
                  <a:gd name="connsiteX76" fmla="*/ 213813 w 607639"/>
                  <a:gd name="connsiteY76" fmla="*/ 21066 h 426991"/>
                  <a:gd name="connsiteX77" fmla="*/ 237750 w 607639"/>
                  <a:gd name="connsiteY77" fmla="*/ 0 h 42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07639" h="426991">
                    <a:moveTo>
                      <a:pt x="450100" y="313203"/>
                    </a:moveTo>
                    <a:lnTo>
                      <a:pt x="450100" y="403167"/>
                    </a:lnTo>
                    <a:lnTo>
                      <a:pt x="585744" y="403167"/>
                    </a:lnTo>
                    <a:lnTo>
                      <a:pt x="586100" y="313203"/>
                    </a:lnTo>
                    <a:lnTo>
                      <a:pt x="530294" y="313203"/>
                    </a:lnTo>
                    <a:cubicBezTo>
                      <a:pt x="530294" y="313203"/>
                      <a:pt x="530116" y="313203"/>
                      <a:pt x="530116" y="313203"/>
                    </a:cubicBezTo>
                    <a:cubicBezTo>
                      <a:pt x="530027" y="313203"/>
                      <a:pt x="529849" y="313203"/>
                      <a:pt x="529760" y="313203"/>
                    </a:cubicBezTo>
                    <a:lnTo>
                      <a:pt x="450901" y="313203"/>
                    </a:lnTo>
                    <a:close/>
                    <a:moveTo>
                      <a:pt x="236309" y="313203"/>
                    </a:moveTo>
                    <a:lnTo>
                      <a:pt x="236309" y="403167"/>
                    </a:lnTo>
                    <a:lnTo>
                      <a:pt x="371953" y="403167"/>
                    </a:lnTo>
                    <a:lnTo>
                      <a:pt x="372754" y="313203"/>
                    </a:lnTo>
                    <a:lnTo>
                      <a:pt x="237110" y="313203"/>
                    </a:lnTo>
                    <a:close/>
                    <a:moveTo>
                      <a:pt x="22519" y="313203"/>
                    </a:moveTo>
                    <a:lnTo>
                      <a:pt x="22519" y="403167"/>
                    </a:lnTo>
                    <a:lnTo>
                      <a:pt x="158163" y="403167"/>
                    </a:lnTo>
                    <a:lnTo>
                      <a:pt x="158964" y="313203"/>
                    </a:lnTo>
                    <a:lnTo>
                      <a:pt x="91498" y="313203"/>
                    </a:lnTo>
                    <a:cubicBezTo>
                      <a:pt x="91409" y="313203"/>
                      <a:pt x="91320" y="313203"/>
                      <a:pt x="91231" y="313203"/>
                    </a:cubicBezTo>
                    <a:cubicBezTo>
                      <a:pt x="91231" y="313203"/>
                      <a:pt x="90964" y="313203"/>
                      <a:pt x="90964" y="313203"/>
                    </a:cubicBezTo>
                    <a:lnTo>
                      <a:pt x="23320" y="313203"/>
                    </a:lnTo>
                    <a:close/>
                    <a:moveTo>
                      <a:pt x="91409" y="224751"/>
                    </a:moveTo>
                    <a:lnTo>
                      <a:pt x="530294" y="224751"/>
                    </a:lnTo>
                    <a:cubicBezTo>
                      <a:pt x="536435" y="224751"/>
                      <a:pt x="540084" y="228396"/>
                      <a:pt x="540084" y="234530"/>
                    </a:cubicBezTo>
                    <a:lnTo>
                      <a:pt x="540084" y="292135"/>
                    </a:lnTo>
                    <a:lnTo>
                      <a:pt x="586456" y="292135"/>
                    </a:lnTo>
                    <a:cubicBezTo>
                      <a:pt x="598917" y="292135"/>
                      <a:pt x="607639" y="300847"/>
                      <a:pt x="607639" y="313203"/>
                    </a:cubicBezTo>
                    <a:lnTo>
                      <a:pt x="607639" y="403167"/>
                    </a:lnTo>
                    <a:cubicBezTo>
                      <a:pt x="607639" y="415524"/>
                      <a:pt x="598917" y="426991"/>
                      <a:pt x="586456" y="426991"/>
                    </a:cubicBezTo>
                    <a:lnTo>
                      <a:pt x="451524" y="426991"/>
                    </a:lnTo>
                    <a:cubicBezTo>
                      <a:pt x="439152" y="426991"/>
                      <a:pt x="427582" y="415524"/>
                      <a:pt x="427582" y="403167"/>
                    </a:cubicBezTo>
                    <a:lnTo>
                      <a:pt x="427582" y="313203"/>
                    </a:lnTo>
                    <a:cubicBezTo>
                      <a:pt x="427582" y="300847"/>
                      <a:pt x="439152" y="292135"/>
                      <a:pt x="451524" y="292135"/>
                    </a:cubicBezTo>
                    <a:lnTo>
                      <a:pt x="517566" y="292135"/>
                    </a:lnTo>
                    <a:lnTo>
                      <a:pt x="517566" y="247242"/>
                    </a:lnTo>
                    <a:lnTo>
                      <a:pt x="315079" y="247242"/>
                    </a:lnTo>
                    <a:lnTo>
                      <a:pt x="315079" y="292135"/>
                    </a:lnTo>
                    <a:lnTo>
                      <a:pt x="372665" y="292135"/>
                    </a:lnTo>
                    <a:cubicBezTo>
                      <a:pt x="385126" y="292135"/>
                      <a:pt x="393849" y="300847"/>
                      <a:pt x="393849" y="313203"/>
                    </a:cubicBezTo>
                    <a:lnTo>
                      <a:pt x="393849" y="403167"/>
                    </a:lnTo>
                    <a:cubicBezTo>
                      <a:pt x="393849" y="415524"/>
                      <a:pt x="385126" y="426991"/>
                      <a:pt x="372665" y="426991"/>
                    </a:cubicBezTo>
                    <a:lnTo>
                      <a:pt x="237733" y="426991"/>
                    </a:lnTo>
                    <a:cubicBezTo>
                      <a:pt x="225362" y="426991"/>
                      <a:pt x="213791" y="415524"/>
                      <a:pt x="213791" y="403167"/>
                    </a:cubicBezTo>
                    <a:lnTo>
                      <a:pt x="213791" y="313203"/>
                    </a:lnTo>
                    <a:cubicBezTo>
                      <a:pt x="213791" y="300847"/>
                      <a:pt x="225362" y="292135"/>
                      <a:pt x="237733" y="292135"/>
                    </a:cubicBezTo>
                    <a:lnTo>
                      <a:pt x="292561" y="292135"/>
                    </a:lnTo>
                    <a:lnTo>
                      <a:pt x="292561" y="247242"/>
                    </a:lnTo>
                    <a:lnTo>
                      <a:pt x="101288" y="247242"/>
                    </a:lnTo>
                    <a:lnTo>
                      <a:pt x="101288" y="292135"/>
                    </a:lnTo>
                    <a:lnTo>
                      <a:pt x="158875" y="292135"/>
                    </a:lnTo>
                    <a:cubicBezTo>
                      <a:pt x="171335" y="292135"/>
                      <a:pt x="180058" y="300847"/>
                      <a:pt x="180058" y="313203"/>
                    </a:cubicBezTo>
                    <a:lnTo>
                      <a:pt x="180058" y="403167"/>
                    </a:lnTo>
                    <a:cubicBezTo>
                      <a:pt x="180058" y="415524"/>
                      <a:pt x="171335" y="426991"/>
                      <a:pt x="158875" y="426991"/>
                    </a:cubicBezTo>
                    <a:lnTo>
                      <a:pt x="24032" y="426991"/>
                    </a:lnTo>
                    <a:cubicBezTo>
                      <a:pt x="11571" y="426991"/>
                      <a:pt x="0" y="415524"/>
                      <a:pt x="0" y="403167"/>
                    </a:cubicBezTo>
                    <a:lnTo>
                      <a:pt x="0" y="313203"/>
                    </a:lnTo>
                    <a:cubicBezTo>
                      <a:pt x="0" y="300847"/>
                      <a:pt x="11571" y="292135"/>
                      <a:pt x="24032" y="292135"/>
                    </a:cubicBezTo>
                    <a:lnTo>
                      <a:pt x="78770" y="292135"/>
                    </a:lnTo>
                    <a:lnTo>
                      <a:pt x="78770" y="234530"/>
                    </a:lnTo>
                    <a:cubicBezTo>
                      <a:pt x="78770" y="228396"/>
                      <a:pt x="85178" y="224751"/>
                      <a:pt x="91409" y="224751"/>
                    </a:cubicBezTo>
                    <a:close/>
                    <a:moveTo>
                      <a:pt x="236326" y="21066"/>
                    </a:moveTo>
                    <a:lnTo>
                      <a:pt x="236326" y="111021"/>
                    </a:lnTo>
                    <a:lnTo>
                      <a:pt x="371758" y="111021"/>
                    </a:lnTo>
                    <a:lnTo>
                      <a:pt x="372380" y="21066"/>
                    </a:lnTo>
                    <a:lnTo>
                      <a:pt x="237127" y="21066"/>
                    </a:lnTo>
                    <a:close/>
                    <a:moveTo>
                      <a:pt x="237750" y="0"/>
                    </a:moveTo>
                    <a:lnTo>
                      <a:pt x="372647" y="0"/>
                    </a:lnTo>
                    <a:cubicBezTo>
                      <a:pt x="385105" y="0"/>
                      <a:pt x="393825" y="8711"/>
                      <a:pt x="393825" y="21066"/>
                    </a:cubicBezTo>
                    <a:lnTo>
                      <a:pt x="393825" y="111021"/>
                    </a:lnTo>
                    <a:cubicBezTo>
                      <a:pt x="393825" y="123376"/>
                      <a:pt x="385105" y="134843"/>
                      <a:pt x="372647" y="134843"/>
                    </a:cubicBezTo>
                    <a:lnTo>
                      <a:pt x="315076" y="134843"/>
                    </a:lnTo>
                    <a:lnTo>
                      <a:pt x="315076" y="191020"/>
                    </a:lnTo>
                    <a:lnTo>
                      <a:pt x="292563" y="191020"/>
                    </a:lnTo>
                    <a:lnTo>
                      <a:pt x="292563" y="134843"/>
                    </a:lnTo>
                    <a:lnTo>
                      <a:pt x="237750" y="134843"/>
                    </a:lnTo>
                    <a:cubicBezTo>
                      <a:pt x="225381" y="134843"/>
                      <a:pt x="213813" y="123376"/>
                      <a:pt x="213813" y="111021"/>
                    </a:cubicBezTo>
                    <a:lnTo>
                      <a:pt x="213813" y="21066"/>
                    </a:lnTo>
                    <a:cubicBezTo>
                      <a:pt x="213813" y="8711"/>
                      <a:pt x="225381" y="0"/>
                      <a:pt x="2377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sz="7198" dirty="0"/>
              </a:p>
            </p:txBody>
          </p:sp>
          <p:sp>
            <p:nvSpPr>
              <p:cNvPr id="29" name="ïṩḷïḑê">
                <a:extLst>
                  <a:ext uri="{FF2B5EF4-FFF2-40B4-BE49-F238E27FC236}">
                    <a16:creationId xmlns="" xmlns:a16="http://schemas.microsoft.com/office/drawing/2014/main" id="{A2351849-585B-43D3-B771-B99754E63AD2}"/>
                  </a:ext>
                </a:extLst>
              </p:cNvPr>
              <p:cNvSpPr txBox="1"/>
              <p:nvPr/>
            </p:nvSpPr>
            <p:spPr>
              <a:xfrm>
                <a:off x="4932523" y="3087743"/>
                <a:ext cx="1398208" cy="819958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sz="2000" b="1" dirty="0">
                    <a:solidFill>
                      <a:schemeClr val="accent2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前提</a:t>
                </a:r>
              </a:p>
            </p:txBody>
          </p:sp>
        </p:grpSp>
        <p:grpSp>
          <p:nvGrpSpPr>
            <p:cNvPr id="12" name="iṥḻiḓe">
              <a:extLst>
                <a:ext uri="{FF2B5EF4-FFF2-40B4-BE49-F238E27FC236}">
                  <a16:creationId xmlns="" xmlns:a16="http://schemas.microsoft.com/office/drawing/2014/main" id="{A4FA0B27-0292-4728-9093-40DEEA106177}"/>
                </a:ext>
              </a:extLst>
            </p:cNvPr>
            <p:cNvGrpSpPr/>
            <p:nvPr/>
          </p:nvGrpSpPr>
          <p:grpSpPr>
            <a:xfrm>
              <a:off x="5836897" y="4823118"/>
              <a:ext cx="1398332" cy="646154"/>
              <a:chOff x="5940869" y="4471344"/>
              <a:chExt cx="1398332" cy="646154"/>
            </a:xfrm>
          </p:grpSpPr>
          <p:sp>
            <p:nvSpPr>
              <p:cNvPr id="26" name="îšľîḑé">
                <a:extLst>
                  <a:ext uri="{FF2B5EF4-FFF2-40B4-BE49-F238E27FC236}">
                    <a16:creationId xmlns="" xmlns:a16="http://schemas.microsoft.com/office/drawing/2014/main" id="{1B179593-0BF0-4F11-A878-2874556A5CE4}"/>
                  </a:ext>
                </a:extLst>
              </p:cNvPr>
              <p:cNvSpPr/>
              <p:nvPr/>
            </p:nvSpPr>
            <p:spPr bwMode="auto">
              <a:xfrm>
                <a:off x="6439865" y="4471344"/>
                <a:ext cx="413557" cy="298436"/>
              </a:xfrm>
              <a:custGeom>
                <a:avLst/>
                <a:gdLst>
                  <a:gd name="connsiteX0" fmla="*/ 91000 w 605879"/>
                  <a:gd name="connsiteY0" fmla="*/ 173662 h 437224"/>
                  <a:gd name="connsiteX1" fmla="*/ 331193 w 605879"/>
                  <a:gd name="connsiteY1" fmla="*/ 173662 h 437224"/>
                  <a:gd name="connsiteX2" fmla="*/ 342454 w 605879"/>
                  <a:gd name="connsiteY2" fmla="*/ 184882 h 437224"/>
                  <a:gd name="connsiteX3" fmla="*/ 331193 w 605879"/>
                  <a:gd name="connsiteY3" fmla="*/ 196102 h 437224"/>
                  <a:gd name="connsiteX4" fmla="*/ 91000 w 605879"/>
                  <a:gd name="connsiteY4" fmla="*/ 196102 h 437224"/>
                  <a:gd name="connsiteX5" fmla="*/ 79739 w 605879"/>
                  <a:gd name="connsiteY5" fmla="*/ 184882 h 437224"/>
                  <a:gd name="connsiteX6" fmla="*/ 91000 w 605879"/>
                  <a:gd name="connsiteY6" fmla="*/ 173662 h 437224"/>
                  <a:gd name="connsiteX7" fmla="*/ 421630 w 605879"/>
                  <a:gd name="connsiteY7" fmla="*/ 131441 h 437224"/>
                  <a:gd name="connsiteX8" fmla="*/ 423552 w 605879"/>
                  <a:gd name="connsiteY8" fmla="*/ 152274 h 437224"/>
                  <a:gd name="connsiteX9" fmla="*/ 275961 w 605879"/>
                  <a:gd name="connsiteY9" fmla="*/ 300986 h 437224"/>
                  <a:gd name="connsiteX10" fmla="*/ 408175 w 605879"/>
                  <a:gd name="connsiteY10" fmla="*/ 358277 h 437224"/>
                  <a:gd name="connsiteX11" fmla="*/ 418060 w 605879"/>
                  <a:gd name="connsiteY11" fmla="*/ 365267 h 437224"/>
                  <a:gd name="connsiteX12" fmla="*/ 488218 w 605879"/>
                  <a:gd name="connsiteY12" fmla="*/ 410360 h 437224"/>
                  <a:gd name="connsiteX13" fmla="*/ 474214 w 605879"/>
                  <a:gd name="connsiteY13" fmla="*/ 363348 h 437224"/>
                  <a:gd name="connsiteX14" fmla="*/ 482039 w 605879"/>
                  <a:gd name="connsiteY14" fmla="*/ 349916 h 437224"/>
                  <a:gd name="connsiteX15" fmla="*/ 583363 w 605879"/>
                  <a:gd name="connsiteY15" fmla="*/ 244928 h 437224"/>
                  <a:gd name="connsiteX16" fmla="*/ 421630 w 605879"/>
                  <a:gd name="connsiteY16" fmla="*/ 131441 h 437224"/>
                  <a:gd name="connsiteX17" fmla="*/ 75898 w 605879"/>
                  <a:gd name="connsiteY17" fmla="*/ 120173 h 437224"/>
                  <a:gd name="connsiteX18" fmla="*/ 340509 w 605879"/>
                  <a:gd name="connsiteY18" fmla="*/ 120173 h 437224"/>
                  <a:gd name="connsiteX19" fmla="*/ 351769 w 605879"/>
                  <a:gd name="connsiteY19" fmla="*/ 131428 h 437224"/>
                  <a:gd name="connsiteX20" fmla="*/ 340509 w 605879"/>
                  <a:gd name="connsiteY20" fmla="*/ 142683 h 437224"/>
                  <a:gd name="connsiteX21" fmla="*/ 75898 w 605879"/>
                  <a:gd name="connsiteY21" fmla="*/ 142683 h 437224"/>
                  <a:gd name="connsiteX22" fmla="*/ 64638 w 605879"/>
                  <a:gd name="connsiteY22" fmla="*/ 131428 h 437224"/>
                  <a:gd name="connsiteX23" fmla="*/ 75898 w 605879"/>
                  <a:gd name="connsiteY23" fmla="*/ 120173 h 437224"/>
                  <a:gd name="connsiteX24" fmla="*/ 210609 w 605879"/>
                  <a:gd name="connsiteY24" fmla="*/ 22478 h 437224"/>
                  <a:gd name="connsiteX25" fmla="*/ 22516 w 605879"/>
                  <a:gd name="connsiteY25" fmla="*/ 153508 h 437224"/>
                  <a:gd name="connsiteX26" fmla="*/ 139216 w 605879"/>
                  <a:gd name="connsiteY26" fmla="*/ 274807 h 437224"/>
                  <a:gd name="connsiteX27" fmla="*/ 147042 w 605879"/>
                  <a:gd name="connsiteY27" fmla="*/ 288102 h 437224"/>
                  <a:gd name="connsiteX28" fmla="*/ 130017 w 605879"/>
                  <a:gd name="connsiteY28" fmla="*/ 344297 h 437224"/>
                  <a:gd name="connsiteX29" fmla="*/ 214041 w 605879"/>
                  <a:gd name="connsiteY29" fmla="*/ 291254 h 437224"/>
                  <a:gd name="connsiteX30" fmla="*/ 223927 w 605879"/>
                  <a:gd name="connsiteY30" fmla="*/ 284264 h 437224"/>
                  <a:gd name="connsiteX31" fmla="*/ 398839 w 605879"/>
                  <a:gd name="connsiteY31" fmla="*/ 152960 h 437224"/>
                  <a:gd name="connsiteX32" fmla="*/ 369596 w 605879"/>
                  <a:gd name="connsiteY32" fmla="*/ 80592 h 437224"/>
                  <a:gd name="connsiteX33" fmla="*/ 210609 w 605879"/>
                  <a:gd name="connsiteY33" fmla="*/ 22478 h 437224"/>
                  <a:gd name="connsiteX34" fmla="*/ 210609 w 605879"/>
                  <a:gd name="connsiteY34" fmla="*/ 0 h 437224"/>
                  <a:gd name="connsiteX35" fmla="*/ 385796 w 605879"/>
                  <a:gd name="connsiteY35" fmla="*/ 64967 h 437224"/>
                  <a:gd name="connsiteX36" fmla="*/ 414079 w 605879"/>
                  <a:gd name="connsiteY36" fmla="*/ 109100 h 437224"/>
                  <a:gd name="connsiteX37" fmla="*/ 419845 w 605879"/>
                  <a:gd name="connsiteY37" fmla="*/ 108963 h 437224"/>
                  <a:gd name="connsiteX38" fmla="*/ 605879 w 605879"/>
                  <a:gd name="connsiteY38" fmla="*/ 244928 h 437224"/>
                  <a:gd name="connsiteX39" fmla="*/ 498515 w 605879"/>
                  <a:gd name="connsiteY39" fmla="*/ 368420 h 437224"/>
                  <a:gd name="connsiteX40" fmla="*/ 516088 w 605879"/>
                  <a:gd name="connsiteY40" fmla="*/ 414609 h 437224"/>
                  <a:gd name="connsiteX41" fmla="*/ 522953 w 605879"/>
                  <a:gd name="connsiteY41" fmla="*/ 428178 h 437224"/>
                  <a:gd name="connsiteX42" fmla="*/ 510185 w 605879"/>
                  <a:gd name="connsiteY42" fmla="*/ 437224 h 437224"/>
                  <a:gd name="connsiteX43" fmla="*/ 400487 w 605879"/>
                  <a:gd name="connsiteY43" fmla="*/ 380344 h 437224"/>
                  <a:gd name="connsiteX44" fmla="*/ 250836 w 605879"/>
                  <a:gd name="connsiteY44" fmla="*/ 304275 h 437224"/>
                  <a:gd name="connsiteX45" fmla="*/ 231752 w 605879"/>
                  <a:gd name="connsiteY45" fmla="*/ 306331 h 437224"/>
                  <a:gd name="connsiteX46" fmla="*/ 107639 w 605879"/>
                  <a:gd name="connsiteY46" fmla="*/ 371161 h 437224"/>
                  <a:gd name="connsiteX47" fmla="*/ 94596 w 605879"/>
                  <a:gd name="connsiteY47" fmla="*/ 361978 h 437224"/>
                  <a:gd name="connsiteX48" fmla="*/ 102009 w 605879"/>
                  <a:gd name="connsiteY48" fmla="*/ 348135 h 437224"/>
                  <a:gd name="connsiteX49" fmla="*/ 122741 w 605879"/>
                  <a:gd name="connsiteY49" fmla="*/ 293173 h 437224"/>
                  <a:gd name="connsiteX50" fmla="*/ 0 w 605879"/>
                  <a:gd name="connsiteY50" fmla="*/ 153508 h 437224"/>
                  <a:gd name="connsiteX51" fmla="*/ 210609 w 605879"/>
                  <a:gd name="connsiteY51" fmla="*/ 0 h 4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5879" h="437224">
                    <a:moveTo>
                      <a:pt x="91000" y="173662"/>
                    </a:moveTo>
                    <a:lnTo>
                      <a:pt x="331193" y="173662"/>
                    </a:lnTo>
                    <a:cubicBezTo>
                      <a:pt x="337373" y="173662"/>
                      <a:pt x="342454" y="178725"/>
                      <a:pt x="342454" y="184882"/>
                    </a:cubicBezTo>
                    <a:cubicBezTo>
                      <a:pt x="342454" y="191040"/>
                      <a:pt x="337373" y="196102"/>
                      <a:pt x="331193" y="196102"/>
                    </a:cubicBezTo>
                    <a:lnTo>
                      <a:pt x="91000" y="196102"/>
                    </a:lnTo>
                    <a:cubicBezTo>
                      <a:pt x="84683" y="196102"/>
                      <a:pt x="79739" y="191040"/>
                      <a:pt x="79739" y="184882"/>
                    </a:cubicBezTo>
                    <a:cubicBezTo>
                      <a:pt x="79739" y="178725"/>
                      <a:pt x="84683" y="173662"/>
                      <a:pt x="91000" y="173662"/>
                    </a:cubicBezTo>
                    <a:close/>
                    <a:moveTo>
                      <a:pt x="421630" y="131441"/>
                    </a:moveTo>
                    <a:cubicBezTo>
                      <a:pt x="423003" y="138294"/>
                      <a:pt x="423552" y="145284"/>
                      <a:pt x="423552" y="152274"/>
                    </a:cubicBezTo>
                    <a:cubicBezTo>
                      <a:pt x="423552" y="220668"/>
                      <a:pt x="362456" y="281249"/>
                      <a:pt x="275961" y="300986"/>
                    </a:cubicBezTo>
                    <a:cubicBezTo>
                      <a:pt x="302047" y="334017"/>
                      <a:pt x="350924" y="355536"/>
                      <a:pt x="408175" y="358277"/>
                    </a:cubicBezTo>
                    <a:cubicBezTo>
                      <a:pt x="412569" y="358551"/>
                      <a:pt x="416413" y="361293"/>
                      <a:pt x="418060" y="365267"/>
                    </a:cubicBezTo>
                    <a:cubicBezTo>
                      <a:pt x="427259" y="388019"/>
                      <a:pt x="463505" y="403370"/>
                      <a:pt x="488218" y="410360"/>
                    </a:cubicBezTo>
                    <a:cubicBezTo>
                      <a:pt x="483962" y="399944"/>
                      <a:pt x="479156" y="385004"/>
                      <a:pt x="474214" y="363348"/>
                    </a:cubicBezTo>
                    <a:cubicBezTo>
                      <a:pt x="472841" y="357455"/>
                      <a:pt x="476273" y="351698"/>
                      <a:pt x="482039" y="349916"/>
                    </a:cubicBezTo>
                    <a:cubicBezTo>
                      <a:pt x="543685" y="332236"/>
                      <a:pt x="583500" y="290980"/>
                      <a:pt x="583363" y="244928"/>
                    </a:cubicBezTo>
                    <a:cubicBezTo>
                      <a:pt x="583363" y="182839"/>
                      <a:pt x="511009" y="132126"/>
                      <a:pt x="421630" y="131441"/>
                    </a:cubicBezTo>
                    <a:close/>
                    <a:moveTo>
                      <a:pt x="75898" y="120173"/>
                    </a:moveTo>
                    <a:lnTo>
                      <a:pt x="340509" y="120173"/>
                    </a:lnTo>
                    <a:cubicBezTo>
                      <a:pt x="346826" y="120173"/>
                      <a:pt x="351769" y="125114"/>
                      <a:pt x="351769" y="131428"/>
                    </a:cubicBezTo>
                    <a:cubicBezTo>
                      <a:pt x="351769" y="137604"/>
                      <a:pt x="346826" y="142683"/>
                      <a:pt x="340509" y="142683"/>
                    </a:cubicBezTo>
                    <a:lnTo>
                      <a:pt x="75898" y="142683"/>
                    </a:lnTo>
                    <a:cubicBezTo>
                      <a:pt x="69719" y="142683"/>
                      <a:pt x="64638" y="137604"/>
                      <a:pt x="64638" y="131428"/>
                    </a:cubicBezTo>
                    <a:cubicBezTo>
                      <a:pt x="64638" y="125114"/>
                      <a:pt x="69719" y="120173"/>
                      <a:pt x="75898" y="120173"/>
                    </a:cubicBezTo>
                    <a:close/>
                    <a:moveTo>
                      <a:pt x="210609" y="22478"/>
                    </a:moveTo>
                    <a:cubicBezTo>
                      <a:pt x="106952" y="22478"/>
                      <a:pt x="22516" y="81277"/>
                      <a:pt x="22516" y="153508"/>
                    </a:cubicBezTo>
                    <a:cubicBezTo>
                      <a:pt x="22516" y="206688"/>
                      <a:pt x="68372" y="254385"/>
                      <a:pt x="139216" y="274807"/>
                    </a:cubicBezTo>
                    <a:cubicBezTo>
                      <a:pt x="144983" y="276452"/>
                      <a:pt x="148415" y="282208"/>
                      <a:pt x="147042" y="288102"/>
                    </a:cubicBezTo>
                    <a:cubicBezTo>
                      <a:pt x="140864" y="314966"/>
                      <a:pt x="135097" y="332647"/>
                      <a:pt x="130017" y="344297"/>
                    </a:cubicBezTo>
                    <a:cubicBezTo>
                      <a:pt x="158437" y="336622"/>
                      <a:pt x="203058" y="318667"/>
                      <a:pt x="214041" y="291254"/>
                    </a:cubicBezTo>
                    <a:cubicBezTo>
                      <a:pt x="215689" y="287280"/>
                      <a:pt x="219533" y="284538"/>
                      <a:pt x="223927" y="284264"/>
                    </a:cubicBezTo>
                    <a:cubicBezTo>
                      <a:pt x="320170" y="279604"/>
                      <a:pt x="395407" y="223135"/>
                      <a:pt x="398839" y="152960"/>
                    </a:cubicBezTo>
                    <a:cubicBezTo>
                      <a:pt x="400075" y="126918"/>
                      <a:pt x="389915" y="101836"/>
                      <a:pt x="369596" y="80592"/>
                    </a:cubicBezTo>
                    <a:cubicBezTo>
                      <a:pt x="334860" y="44133"/>
                      <a:pt x="275412" y="22478"/>
                      <a:pt x="210609" y="22478"/>
                    </a:cubicBezTo>
                    <a:close/>
                    <a:moveTo>
                      <a:pt x="210609" y="0"/>
                    </a:moveTo>
                    <a:cubicBezTo>
                      <a:pt x="281453" y="0"/>
                      <a:pt x="346942" y="24260"/>
                      <a:pt x="385796" y="64967"/>
                    </a:cubicBezTo>
                    <a:cubicBezTo>
                      <a:pt x="398702" y="78536"/>
                      <a:pt x="408175" y="93338"/>
                      <a:pt x="414079" y="109100"/>
                    </a:cubicBezTo>
                    <a:cubicBezTo>
                      <a:pt x="416001" y="108963"/>
                      <a:pt x="417923" y="108963"/>
                      <a:pt x="419845" y="108963"/>
                    </a:cubicBezTo>
                    <a:cubicBezTo>
                      <a:pt x="522404" y="108963"/>
                      <a:pt x="606016" y="169955"/>
                      <a:pt x="605879" y="244928"/>
                    </a:cubicBezTo>
                    <a:cubicBezTo>
                      <a:pt x="605879" y="298519"/>
                      <a:pt x="564141" y="346079"/>
                      <a:pt x="498515" y="368420"/>
                    </a:cubicBezTo>
                    <a:cubicBezTo>
                      <a:pt x="506066" y="398025"/>
                      <a:pt x="512931" y="412279"/>
                      <a:pt x="516088" y="414609"/>
                    </a:cubicBezTo>
                    <a:cubicBezTo>
                      <a:pt x="524601" y="418858"/>
                      <a:pt x="523228" y="426671"/>
                      <a:pt x="522953" y="428178"/>
                    </a:cubicBezTo>
                    <a:cubicBezTo>
                      <a:pt x="522541" y="429686"/>
                      <a:pt x="520207" y="437224"/>
                      <a:pt x="510185" y="437224"/>
                    </a:cubicBezTo>
                    <a:cubicBezTo>
                      <a:pt x="497828" y="437224"/>
                      <a:pt x="423689" y="421325"/>
                      <a:pt x="400487" y="380344"/>
                    </a:cubicBezTo>
                    <a:cubicBezTo>
                      <a:pt x="333899" y="375410"/>
                      <a:pt x="277746" y="346764"/>
                      <a:pt x="250836" y="304275"/>
                    </a:cubicBezTo>
                    <a:cubicBezTo>
                      <a:pt x="244521" y="305098"/>
                      <a:pt x="238205" y="305783"/>
                      <a:pt x="231752" y="306331"/>
                    </a:cubicBezTo>
                    <a:cubicBezTo>
                      <a:pt x="206216" y="353069"/>
                      <a:pt x="121643" y="371161"/>
                      <a:pt x="107639" y="371161"/>
                    </a:cubicBezTo>
                    <a:cubicBezTo>
                      <a:pt x="97616" y="371161"/>
                      <a:pt x="95145" y="364171"/>
                      <a:pt x="94596" y="361978"/>
                    </a:cubicBezTo>
                    <a:cubicBezTo>
                      <a:pt x="94184" y="360470"/>
                      <a:pt x="92948" y="352658"/>
                      <a:pt x="102009" y="348135"/>
                    </a:cubicBezTo>
                    <a:cubicBezTo>
                      <a:pt x="105030" y="345942"/>
                      <a:pt x="113130" y="331550"/>
                      <a:pt x="122741" y="293173"/>
                    </a:cubicBezTo>
                    <a:cubicBezTo>
                      <a:pt x="47778" y="268228"/>
                      <a:pt x="0" y="214226"/>
                      <a:pt x="0" y="153508"/>
                    </a:cubicBezTo>
                    <a:cubicBezTo>
                      <a:pt x="0" y="68804"/>
                      <a:pt x="94458" y="0"/>
                      <a:pt x="210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sz="7198" dirty="0"/>
              </a:p>
            </p:txBody>
          </p:sp>
          <p:sp>
            <p:nvSpPr>
              <p:cNvPr id="27" name="í$ľídé">
                <a:extLst>
                  <a:ext uri="{FF2B5EF4-FFF2-40B4-BE49-F238E27FC236}">
                    <a16:creationId xmlns="" xmlns:a16="http://schemas.microsoft.com/office/drawing/2014/main" id="{87B3B042-E8CC-4ED0-BA0F-B1AF04E55801}"/>
                  </a:ext>
                </a:extLst>
              </p:cNvPr>
              <p:cNvSpPr txBox="1"/>
              <p:nvPr/>
            </p:nvSpPr>
            <p:spPr>
              <a:xfrm>
                <a:off x="5940869" y="4594331"/>
                <a:ext cx="1398332" cy="523167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基础</a:t>
                </a:r>
              </a:p>
            </p:txBody>
          </p:sp>
        </p:grpSp>
        <p:grpSp>
          <p:nvGrpSpPr>
            <p:cNvPr id="13" name="ísḷiḓê">
              <a:extLst>
                <a:ext uri="{FF2B5EF4-FFF2-40B4-BE49-F238E27FC236}">
                  <a16:creationId xmlns="" xmlns:a16="http://schemas.microsoft.com/office/drawing/2014/main" id="{6FADC953-B144-4B5C-BE7E-AE22C1F22701}"/>
                </a:ext>
              </a:extLst>
            </p:cNvPr>
            <p:cNvGrpSpPr/>
            <p:nvPr/>
          </p:nvGrpSpPr>
          <p:grpSpPr>
            <a:xfrm>
              <a:off x="7843562" y="2439041"/>
              <a:ext cx="1245637" cy="589271"/>
              <a:chOff x="7947534" y="2180471"/>
              <a:chExt cx="1245637" cy="589271"/>
            </a:xfrm>
          </p:grpSpPr>
          <p:sp>
            <p:nvSpPr>
              <p:cNvPr id="24" name="îṥľiḋè">
                <a:extLst>
                  <a:ext uri="{FF2B5EF4-FFF2-40B4-BE49-F238E27FC236}">
                    <a16:creationId xmlns="" xmlns:a16="http://schemas.microsoft.com/office/drawing/2014/main" id="{FC1CFD2A-3F29-45B9-A0B1-006EFC47CE39}"/>
                  </a:ext>
                </a:extLst>
              </p:cNvPr>
              <p:cNvSpPr/>
              <p:nvPr/>
            </p:nvSpPr>
            <p:spPr bwMode="auto">
              <a:xfrm>
                <a:off x="8271948" y="2180471"/>
                <a:ext cx="536100" cy="236308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82270 w 607639"/>
                  <a:gd name="connsiteY14" fmla="*/ 262926 h 414642"/>
                  <a:gd name="connsiteX15" fmla="*/ 192432 w 607639"/>
                  <a:gd name="connsiteY15" fmla="*/ 262926 h 414642"/>
                  <a:gd name="connsiteX16" fmla="*/ 202593 w 607639"/>
                  <a:gd name="connsiteY16" fmla="*/ 273052 h 414642"/>
                  <a:gd name="connsiteX17" fmla="*/ 192432 w 607639"/>
                  <a:gd name="connsiteY17" fmla="*/ 283178 h 414642"/>
                  <a:gd name="connsiteX18" fmla="*/ 182270 w 607639"/>
                  <a:gd name="connsiteY18" fmla="*/ 283178 h 414642"/>
                  <a:gd name="connsiteX19" fmla="*/ 172109 w 607639"/>
                  <a:gd name="connsiteY19" fmla="*/ 273052 h 414642"/>
                  <a:gd name="connsiteX20" fmla="*/ 182270 w 607639"/>
                  <a:gd name="connsiteY20" fmla="*/ 262926 h 414642"/>
                  <a:gd name="connsiteX21" fmla="*/ 91153 w 607639"/>
                  <a:gd name="connsiteY21" fmla="*/ 262926 h 414642"/>
                  <a:gd name="connsiteX22" fmla="*/ 141783 w 607639"/>
                  <a:gd name="connsiteY22" fmla="*/ 262926 h 414642"/>
                  <a:gd name="connsiteX23" fmla="*/ 151927 w 607639"/>
                  <a:gd name="connsiteY23" fmla="*/ 273052 h 414642"/>
                  <a:gd name="connsiteX24" fmla="*/ 141783 w 607639"/>
                  <a:gd name="connsiteY24" fmla="*/ 283178 h 414642"/>
                  <a:gd name="connsiteX25" fmla="*/ 91153 w 607639"/>
                  <a:gd name="connsiteY25" fmla="*/ 283178 h 414642"/>
                  <a:gd name="connsiteX26" fmla="*/ 81009 w 607639"/>
                  <a:gd name="connsiteY26" fmla="*/ 273052 h 414642"/>
                  <a:gd name="connsiteX27" fmla="*/ 91153 w 607639"/>
                  <a:gd name="connsiteY27" fmla="*/ 262926 h 414642"/>
                  <a:gd name="connsiteX28" fmla="*/ 161988 w 607639"/>
                  <a:gd name="connsiteY28" fmla="*/ 222493 h 414642"/>
                  <a:gd name="connsiteX29" fmla="*/ 232948 w 607639"/>
                  <a:gd name="connsiteY29" fmla="*/ 222493 h 414642"/>
                  <a:gd name="connsiteX30" fmla="*/ 243098 w 607639"/>
                  <a:gd name="connsiteY30" fmla="*/ 232619 h 414642"/>
                  <a:gd name="connsiteX31" fmla="*/ 232948 w 607639"/>
                  <a:gd name="connsiteY31" fmla="*/ 242745 h 414642"/>
                  <a:gd name="connsiteX32" fmla="*/ 161988 w 607639"/>
                  <a:gd name="connsiteY32" fmla="*/ 242745 h 414642"/>
                  <a:gd name="connsiteX33" fmla="*/ 151927 w 607639"/>
                  <a:gd name="connsiteY33" fmla="*/ 232619 h 414642"/>
                  <a:gd name="connsiteX34" fmla="*/ 161988 w 607639"/>
                  <a:gd name="connsiteY34" fmla="*/ 222493 h 414642"/>
                  <a:gd name="connsiteX35" fmla="*/ 91146 w 607639"/>
                  <a:gd name="connsiteY35" fmla="*/ 222493 h 414642"/>
                  <a:gd name="connsiteX36" fmla="*/ 121467 w 607639"/>
                  <a:gd name="connsiteY36" fmla="*/ 222493 h 414642"/>
                  <a:gd name="connsiteX37" fmla="*/ 131604 w 607639"/>
                  <a:gd name="connsiteY37" fmla="*/ 232619 h 414642"/>
                  <a:gd name="connsiteX38" fmla="*/ 121467 w 607639"/>
                  <a:gd name="connsiteY38" fmla="*/ 242745 h 414642"/>
                  <a:gd name="connsiteX39" fmla="*/ 91146 w 607639"/>
                  <a:gd name="connsiteY39" fmla="*/ 242745 h 414642"/>
                  <a:gd name="connsiteX40" fmla="*/ 81009 w 607639"/>
                  <a:gd name="connsiteY40" fmla="*/ 232619 h 414642"/>
                  <a:gd name="connsiteX41" fmla="*/ 91146 w 607639"/>
                  <a:gd name="connsiteY41" fmla="*/ 222493 h 414642"/>
                  <a:gd name="connsiteX42" fmla="*/ 182270 w 607639"/>
                  <a:gd name="connsiteY42" fmla="*/ 182059 h 414642"/>
                  <a:gd name="connsiteX43" fmla="*/ 192432 w 607639"/>
                  <a:gd name="connsiteY43" fmla="*/ 182059 h 414642"/>
                  <a:gd name="connsiteX44" fmla="*/ 202593 w 607639"/>
                  <a:gd name="connsiteY44" fmla="*/ 192195 h 414642"/>
                  <a:gd name="connsiteX45" fmla="*/ 192432 w 607639"/>
                  <a:gd name="connsiteY45" fmla="*/ 202241 h 414642"/>
                  <a:gd name="connsiteX46" fmla="*/ 182270 w 607639"/>
                  <a:gd name="connsiteY46" fmla="*/ 202241 h 414642"/>
                  <a:gd name="connsiteX47" fmla="*/ 172109 w 607639"/>
                  <a:gd name="connsiteY47" fmla="*/ 192195 h 414642"/>
                  <a:gd name="connsiteX48" fmla="*/ 182270 w 607639"/>
                  <a:gd name="connsiteY48" fmla="*/ 182059 h 414642"/>
                  <a:gd name="connsiteX49" fmla="*/ 91153 w 607639"/>
                  <a:gd name="connsiteY49" fmla="*/ 182059 h 414642"/>
                  <a:gd name="connsiteX50" fmla="*/ 141783 w 607639"/>
                  <a:gd name="connsiteY50" fmla="*/ 182059 h 414642"/>
                  <a:gd name="connsiteX51" fmla="*/ 151927 w 607639"/>
                  <a:gd name="connsiteY51" fmla="*/ 192195 h 414642"/>
                  <a:gd name="connsiteX52" fmla="*/ 141783 w 607639"/>
                  <a:gd name="connsiteY52" fmla="*/ 202241 h 414642"/>
                  <a:gd name="connsiteX53" fmla="*/ 91153 w 607639"/>
                  <a:gd name="connsiteY53" fmla="*/ 202241 h 414642"/>
                  <a:gd name="connsiteX54" fmla="*/ 81009 w 607639"/>
                  <a:gd name="connsiteY54" fmla="*/ 192195 h 414642"/>
                  <a:gd name="connsiteX55" fmla="*/ 91153 w 607639"/>
                  <a:gd name="connsiteY55" fmla="*/ 182059 h 414642"/>
                  <a:gd name="connsiteX56" fmla="*/ 161988 w 607639"/>
                  <a:gd name="connsiteY56" fmla="*/ 141625 h 414642"/>
                  <a:gd name="connsiteX57" fmla="*/ 232948 w 607639"/>
                  <a:gd name="connsiteY57" fmla="*/ 141625 h 414642"/>
                  <a:gd name="connsiteX58" fmla="*/ 243098 w 607639"/>
                  <a:gd name="connsiteY58" fmla="*/ 151761 h 414642"/>
                  <a:gd name="connsiteX59" fmla="*/ 232948 w 607639"/>
                  <a:gd name="connsiteY59" fmla="*/ 161807 h 414642"/>
                  <a:gd name="connsiteX60" fmla="*/ 161988 w 607639"/>
                  <a:gd name="connsiteY60" fmla="*/ 161807 h 414642"/>
                  <a:gd name="connsiteX61" fmla="*/ 151927 w 607639"/>
                  <a:gd name="connsiteY61" fmla="*/ 151761 h 414642"/>
                  <a:gd name="connsiteX62" fmla="*/ 161988 w 607639"/>
                  <a:gd name="connsiteY62" fmla="*/ 141625 h 414642"/>
                  <a:gd name="connsiteX63" fmla="*/ 91146 w 607639"/>
                  <a:gd name="connsiteY63" fmla="*/ 141625 h 414642"/>
                  <a:gd name="connsiteX64" fmla="*/ 121467 w 607639"/>
                  <a:gd name="connsiteY64" fmla="*/ 141625 h 414642"/>
                  <a:gd name="connsiteX65" fmla="*/ 131604 w 607639"/>
                  <a:gd name="connsiteY65" fmla="*/ 151761 h 414642"/>
                  <a:gd name="connsiteX66" fmla="*/ 121467 w 607639"/>
                  <a:gd name="connsiteY66" fmla="*/ 161807 h 414642"/>
                  <a:gd name="connsiteX67" fmla="*/ 91146 w 607639"/>
                  <a:gd name="connsiteY67" fmla="*/ 161807 h 414642"/>
                  <a:gd name="connsiteX68" fmla="*/ 81009 w 607639"/>
                  <a:gd name="connsiteY68" fmla="*/ 151761 h 414642"/>
                  <a:gd name="connsiteX69" fmla="*/ 91146 w 607639"/>
                  <a:gd name="connsiteY69" fmla="*/ 141625 h 414642"/>
                  <a:gd name="connsiteX70" fmla="*/ 364566 w 607639"/>
                  <a:gd name="connsiteY70" fmla="*/ 102176 h 414642"/>
                  <a:gd name="connsiteX71" fmla="*/ 283573 w 607639"/>
                  <a:gd name="connsiteY71" fmla="*/ 192194 h 414642"/>
                  <a:gd name="connsiteX72" fmla="*/ 374712 w 607639"/>
                  <a:gd name="connsiteY72" fmla="*/ 283188 h 414642"/>
                  <a:gd name="connsiteX73" fmla="*/ 464783 w 607639"/>
                  <a:gd name="connsiteY73" fmla="*/ 202235 h 414642"/>
                  <a:gd name="connsiteX74" fmla="*/ 374712 w 607639"/>
                  <a:gd name="connsiteY74" fmla="*/ 202235 h 414642"/>
                  <a:gd name="connsiteX75" fmla="*/ 364566 w 607639"/>
                  <a:gd name="connsiteY75" fmla="*/ 192194 h 414642"/>
                  <a:gd name="connsiteX76" fmla="*/ 182270 w 607639"/>
                  <a:gd name="connsiteY76" fmla="*/ 101191 h 414642"/>
                  <a:gd name="connsiteX77" fmla="*/ 192432 w 607639"/>
                  <a:gd name="connsiteY77" fmla="*/ 101191 h 414642"/>
                  <a:gd name="connsiteX78" fmla="*/ 202593 w 607639"/>
                  <a:gd name="connsiteY78" fmla="*/ 111238 h 414642"/>
                  <a:gd name="connsiteX79" fmla="*/ 192432 w 607639"/>
                  <a:gd name="connsiteY79" fmla="*/ 121373 h 414642"/>
                  <a:gd name="connsiteX80" fmla="*/ 182270 w 607639"/>
                  <a:gd name="connsiteY80" fmla="*/ 121373 h 414642"/>
                  <a:gd name="connsiteX81" fmla="*/ 172109 w 607639"/>
                  <a:gd name="connsiteY81" fmla="*/ 111238 h 414642"/>
                  <a:gd name="connsiteX82" fmla="*/ 182270 w 607639"/>
                  <a:gd name="connsiteY82" fmla="*/ 101191 h 414642"/>
                  <a:gd name="connsiteX83" fmla="*/ 91153 w 607639"/>
                  <a:gd name="connsiteY83" fmla="*/ 101191 h 414642"/>
                  <a:gd name="connsiteX84" fmla="*/ 141783 w 607639"/>
                  <a:gd name="connsiteY84" fmla="*/ 101191 h 414642"/>
                  <a:gd name="connsiteX85" fmla="*/ 151927 w 607639"/>
                  <a:gd name="connsiteY85" fmla="*/ 111238 h 414642"/>
                  <a:gd name="connsiteX86" fmla="*/ 141783 w 607639"/>
                  <a:gd name="connsiteY86" fmla="*/ 121373 h 414642"/>
                  <a:gd name="connsiteX87" fmla="*/ 91153 w 607639"/>
                  <a:gd name="connsiteY87" fmla="*/ 121373 h 414642"/>
                  <a:gd name="connsiteX88" fmla="*/ 81009 w 607639"/>
                  <a:gd name="connsiteY88" fmla="*/ 111238 h 414642"/>
                  <a:gd name="connsiteX89" fmla="*/ 91153 w 607639"/>
                  <a:gd name="connsiteY89" fmla="*/ 101191 h 414642"/>
                  <a:gd name="connsiteX90" fmla="*/ 374712 w 607639"/>
                  <a:gd name="connsiteY90" fmla="*/ 80938 h 414642"/>
                  <a:gd name="connsiteX91" fmla="*/ 384858 w 607639"/>
                  <a:gd name="connsiteY91" fmla="*/ 91068 h 414642"/>
                  <a:gd name="connsiteX92" fmla="*/ 384858 w 607639"/>
                  <a:gd name="connsiteY92" fmla="*/ 182063 h 414642"/>
                  <a:gd name="connsiteX93" fmla="*/ 475998 w 607639"/>
                  <a:gd name="connsiteY93" fmla="*/ 182063 h 414642"/>
                  <a:gd name="connsiteX94" fmla="*/ 486055 w 607639"/>
                  <a:gd name="connsiteY94" fmla="*/ 192194 h 414642"/>
                  <a:gd name="connsiteX95" fmla="*/ 374712 w 607639"/>
                  <a:gd name="connsiteY95" fmla="*/ 303360 h 414642"/>
                  <a:gd name="connsiteX96" fmla="*/ 263280 w 607639"/>
                  <a:gd name="connsiteY96" fmla="*/ 192194 h 414642"/>
                  <a:gd name="connsiteX97" fmla="*/ 374712 w 607639"/>
                  <a:gd name="connsiteY97" fmla="*/ 80938 h 414642"/>
                  <a:gd name="connsiteX98" fmla="*/ 425343 w 607639"/>
                  <a:gd name="connsiteY98" fmla="*/ 61744 h 414642"/>
                  <a:gd name="connsiteX99" fmla="*/ 425343 w 607639"/>
                  <a:gd name="connsiteY99" fmla="*/ 141635 h 414642"/>
                  <a:gd name="connsiteX100" fmla="*/ 505373 w 607639"/>
                  <a:gd name="connsiteY100" fmla="*/ 141635 h 414642"/>
                  <a:gd name="connsiteX101" fmla="*/ 425343 w 607639"/>
                  <a:gd name="connsiteY101" fmla="*/ 61744 h 414642"/>
                  <a:gd name="connsiteX102" fmla="*/ 161988 w 607639"/>
                  <a:gd name="connsiteY102" fmla="*/ 60757 h 414642"/>
                  <a:gd name="connsiteX103" fmla="*/ 232948 w 607639"/>
                  <a:gd name="connsiteY103" fmla="*/ 60757 h 414642"/>
                  <a:gd name="connsiteX104" fmla="*/ 243098 w 607639"/>
                  <a:gd name="connsiteY104" fmla="*/ 70804 h 414642"/>
                  <a:gd name="connsiteX105" fmla="*/ 232948 w 607639"/>
                  <a:gd name="connsiteY105" fmla="*/ 80939 h 414642"/>
                  <a:gd name="connsiteX106" fmla="*/ 161988 w 607639"/>
                  <a:gd name="connsiteY106" fmla="*/ 80939 h 414642"/>
                  <a:gd name="connsiteX107" fmla="*/ 151927 w 607639"/>
                  <a:gd name="connsiteY107" fmla="*/ 70804 h 414642"/>
                  <a:gd name="connsiteX108" fmla="*/ 161988 w 607639"/>
                  <a:gd name="connsiteY108" fmla="*/ 60757 h 414642"/>
                  <a:gd name="connsiteX109" fmla="*/ 91146 w 607639"/>
                  <a:gd name="connsiteY109" fmla="*/ 60757 h 414642"/>
                  <a:gd name="connsiteX110" fmla="*/ 121467 w 607639"/>
                  <a:gd name="connsiteY110" fmla="*/ 60757 h 414642"/>
                  <a:gd name="connsiteX111" fmla="*/ 131604 w 607639"/>
                  <a:gd name="connsiteY111" fmla="*/ 70804 h 414642"/>
                  <a:gd name="connsiteX112" fmla="*/ 121467 w 607639"/>
                  <a:gd name="connsiteY112" fmla="*/ 80939 h 414642"/>
                  <a:gd name="connsiteX113" fmla="*/ 91146 w 607639"/>
                  <a:gd name="connsiteY113" fmla="*/ 80939 h 414642"/>
                  <a:gd name="connsiteX114" fmla="*/ 81009 w 607639"/>
                  <a:gd name="connsiteY114" fmla="*/ 70804 h 414642"/>
                  <a:gd name="connsiteX115" fmla="*/ 91146 w 607639"/>
                  <a:gd name="connsiteY115" fmla="*/ 60757 h 414642"/>
                  <a:gd name="connsiteX116" fmla="*/ 415194 w 607639"/>
                  <a:gd name="connsiteY116" fmla="*/ 40505 h 414642"/>
                  <a:gd name="connsiteX117" fmla="*/ 526560 w 607639"/>
                  <a:gd name="connsiteY117" fmla="*/ 151765 h 414642"/>
                  <a:gd name="connsiteX118" fmla="*/ 516501 w 607639"/>
                  <a:gd name="connsiteY118" fmla="*/ 161807 h 414642"/>
                  <a:gd name="connsiteX119" fmla="*/ 415194 w 607639"/>
                  <a:gd name="connsiteY119" fmla="*/ 161807 h 414642"/>
                  <a:gd name="connsiteX120" fmla="*/ 405046 w 607639"/>
                  <a:gd name="connsiteY120" fmla="*/ 151765 h 414642"/>
                  <a:gd name="connsiteX121" fmla="*/ 405046 w 607639"/>
                  <a:gd name="connsiteY121" fmla="*/ 50636 h 414642"/>
                  <a:gd name="connsiteX122" fmla="*/ 415194 w 607639"/>
                  <a:gd name="connsiteY122" fmla="*/ 40505 h 414642"/>
                  <a:gd name="connsiteX123" fmla="*/ 70848 w 607639"/>
                  <a:gd name="connsiteY123" fmla="*/ 20177 h 414642"/>
                  <a:gd name="connsiteX124" fmla="*/ 60791 w 607639"/>
                  <a:gd name="connsiteY124" fmla="*/ 30309 h 414642"/>
                  <a:gd name="connsiteX125" fmla="*/ 60791 w 607639"/>
                  <a:gd name="connsiteY125" fmla="*/ 343802 h 414642"/>
                  <a:gd name="connsiteX126" fmla="*/ 222780 w 607639"/>
                  <a:gd name="connsiteY126" fmla="*/ 343802 h 414642"/>
                  <a:gd name="connsiteX127" fmla="*/ 232927 w 607639"/>
                  <a:gd name="connsiteY127" fmla="*/ 353935 h 414642"/>
                  <a:gd name="connsiteX128" fmla="*/ 232927 w 607639"/>
                  <a:gd name="connsiteY128" fmla="*/ 364067 h 414642"/>
                  <a:gd name="connsiteX129" fmla="*/ 374712 w 607639"/>
                  <a:gd name="connsiteY129" fmla="*/ 364067 h 414642"/>
                  <a:gd name="connsiteX130" fmla="*/ 374712 w 607639"/>
                  <a:gd name="connsiteY130" fmla="*/ 353935 h 414642"/>
                  <a:gd name="connsiteX131" fmla="*/ 384859 w 607639"/>
                  <a:gd name="connsiteY131" fmla="*/ 343802 h 414642"/>
                  <a:gd name="connsiteX132" fmla="*/ 546848 w 607639"/>
                  <a:gd name="connsiteY132" fmla="*/ 343802 h 414642"/>
                  <a:gd name="connsiteX133" fmla="*/ 546848 w 607639"/>
                  <a:gd name="connsiteY133" fmla="*/ 30309 h 414642"/>
                  <a:gd name="connsiteX134" fmla="*/ 536702 w 607639"/>
                  <a:gd name="connsiteY134" fmla="*/ 20177 h 414642"/>
                  <a:gd name="connsiteX135" fmla="*/ 70848 w 607639"/>
                  <a:gd name="connsiteY135" fmla="*/ 0 h 414642"/>
                  <a:gd name="connsiteX136" fmla="*/ 536702 w 607639"/>
                  <a:gd name="connsiteY136" fmla="*/ 0 h 414642"/>
                  <a:gd name="connsiteX137" fmla="*/ 567142 w 607639"/>
                  <a:gd name="connsiteY137" fmla="*/ 30309 h 414642"/>
                  <a:gd name="connsiteX138" fmla="*/ 567142 w 607639"/>
                  <a:gd name="connsiteY138" fmla="*/ 343802 h 414642"/>
                  <a:gd name="connsiteX139" fmla="*/ 597492 w 607639"/>
                  <a:gd name="connsiteY139" fmla="*/ 343802 h 414642"/>
                  <a:gd name="connsiteX140" fmla="*/ 607639 w 607639"/>
                  <a:gd name="connsiteY140" fmla="*/ 353935 h 414642"/>
                  <a:gd name="connsiteX141" fmla="*/ 607639 w 607639"/>
                  <a:gd name="connsiteY141" fmla="*/ 384244 h 414642"/>
                  <a:gd name="connsiteX142" fmla="*/ 577199 w 607639"/>
                  <a:gd name="connsiteY142" fmla="*/ 414642 h 414642"/>
                  <a:gd name="connsiteX143" fmla="*/ 30351 w 607639"/>
                  <a:gd name="connsiteY143" fmla="*/ 414642 h 414642"/>
                  <a:gd name="connsiteX144" fmla="*/ 0 w 607639"/>
                  <a:gd name="connsiteY144" fmla="*/ 384244 h 414642"/>
                  <a:gd name="connsiteX145" fmla="*/ 0 w 607639"/>
                  <a:gd name="connsiteY145" fmla="*/ 353935 h 414642"/>
                  <a:gd name="connsiteX146" fmla="*/ 10147 w 607639"/>
                  <a:gd name="connsiteY146" fmla="*/ 343802 h 414642"/>
                  <a:gd name="connsiteX147" fmla="*/ 40497 w 607639"/>
                  <a:gd name="connsiteY147" fmla="*/ 343802 h 414642"/>
                  <a:gd name="connsiteX148" fmla="*/ 40497 w 607639"/>
                  <a:gd name="connsiteY148" fmla="*/ 30309 h 414642"/>
                  <a:gd name="connsiteX149" fmla="*/ 70848 w 607639"/>
                  <a:gd name="connsiteY149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9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82270" y="262926"/>
                    </a:moveTo>
                    <a:lnTo>
                      <a:pt x="192432" y="262926"/>
                    </a:lnTo>
                    <a:cubicBezTo>
                      <a:pt x="198493" y="262926"/>
                      <a:pt x="202593" y="267012"/>
                      <a:pt x="202593" y="273052"/>
                    </a:cubicBezTo>
                    <a:cubicBezTo>
                      <a:pt x="202593" y="279092"/>
                      <a:pt x="198493" y="283178"/>
                      <a:pt x="192432" y="283178"/>
                    </a:cubicBezTo>
                    <a:lnTo>
                      <a:pt x="182270" y="283178"/>
                    </a:lnTo>
                    <a:cubicBezTo>
                      <a:pt x="176209" y="283178"/>
                      <a:pt x="172109" y="279092"/>
                      <a:pt x="172109" y="273052"/>
                    </a:cubicBezTo>
                    <a:cubicBezTo>
                      <a:pt x="172109" y="267012"/>
                      <a:pt x="176209" y="262926"/>
                      <a:pt x="182270" y="262926"/>
                    </a:cubicBezTo>
                    <a:close/>
                    <a:moveTo>
                      <a:pt x="91153" y="262926"/>
                    </a:moveTo>
                    <a:lnTo>
                      <a:pt x="141783" y="262926"/>
                    </a:lnTo>
                    <a:cubicBezTo>
                      <a:pt x="147834" y="262926"/>
                      <a:pt x="151927" y="267012"/>
                      <a:pt x="151927" y="273052"/>
                    </a:cubicBezTo>
                    <a:cubicBezTo>
                      <a:pt x="151927" y="279092"/>
                      <a:pt x="147834" y="283178"/>
                      <a:pt x="141783" y="283178"/>
                    </a:cubicBezTo>
                    <a:lnTo>
                      <a:pt x="91153" y="283178"/>
                    </a:lnTo>
                    <a:cubicBezTo>
                      <a:pt x="85102" y="283178"/>
                      <a:pt x="81009" y="279092"/>
                      <a:pt x="81009" y="273052"/>
                    </a:cubicBezTo>
                    <a:cubicBezTo>
                      <a:pt x="81009" y="267012"/>
                      <a:pt x="85102" y="262926"/>
                      <a:pt x="91153" y="262926"/>
                    </a:cubicBezTo>
                    <a:close/>
                    <a:moveTo>
                      <a:pt x="161988" y="222493"/>
                    </a:moveTo>
                    <a:lnTo>
                      <a:pt x="232948" y="222493"/>
                    </a:lnTo>
                    <a:cubicBezTo>
                      <a:pt x="239002" y="222493"/>
                      <a:pt x="243098" y="226579"/>
                      <a:pt x="243098" y="232619"/>
                    </a:cubicBezTo>
                    <a:cubicBezTo>
                      <a:pt x="243098" y="238659"/>
                      <a:pt x="239002" y="242745"/>
                      <a:pt x="232948" y="242745"/>
                    </a:cubicBezTo>
                    <a:lnTo>
                      <a:pt x="161988" y="242745"/>
                    </a:lnTo>
                    <a:cubicBezTo>
                      <a:pt x="155934" y="242745"/>
                      <a:pt x="151927" y="238659"/>
                      <a:pt x="151927" y="232619"/>
                    </a:cubicBezTo>
                    <a:cubicBezTo>
                      <a:pt x="151927" y="226579"/>
                      <a:pt x="155934" y="222493"/>
                      <a:pt x="161988" y="222493"/>
                    </a:cubicBezTo>
                    <a:close/>
                    <a:moveTo>
                      <a:pt x="91146" y="222493"/>
                    </a:moveTo>
                    <a:lnTo>
                      <a:pt x="121467" y="222493"/>
                    </a:lnTo>
                    <a:cubicBezTo>
                      <a:pt x="127603" y="222493"/>
                      <a:pt x="131604" y="226579"/>
                      <a:pt x="131604" y="232619"/>
                    </a:cubicBezTo>
                    <a:cubicBezTo>
                      <a:pt x="131604" y="238659"/>
                      <a:pt x="127603" y="242745"/>
                      <a:pt x="121467" y="242745"/>
                    </a:cubicBezTo>
                    <a:lnTo>
                      <a:pt x="91146" y="242745"/>
                    </a:lnTo>
                    <a:cubicBezTo>
                      <a:pt x="85099" y="242745"/>
                      <a:pt x="81009" y="238659"/>
                      <a:pt x="81009" y="232619"/>
                    </a:cubicBezTo>
                    <a:cubicBezTo>
                      <a:pt x="81009" y="226579"/>
                      <a:pt x="85099" y="222493"/>
                      <a:pt x="91146" y="222493"/>
                    </a:cubicBezTo>
                    <a:close/>
                    <a:moveTo>
                      <a:pt x="182270" y="182059"/>
                    </a:moveTo>
                    <a:lnTo>
                      <a:pt x="192432" y="182059"/>
                    </a:lnTo>
                    <a:cubicBezTo>
                      <a:pt x="198493" y="182059"/>
                      <a:pt x="202593" y="186060"/>
                      <a:pt x="202593" y="192195"/>
                    </a:cubicBezTo>
                    <a:cubicBezTo>
                      <a:pt x="202593" y="198240"/>
                      <a:pt x="198493" y="202241"/>
                      <a:pt x="192432" y="202241"/>
                    </a:cubicBezTo>
                    <a:lnTo>
                      <a:pt x="182270" y="202241"/>
                    </a:lnTo>
                    <a:cubicBezTo>
                      <a:pt x="176209" y="202241"/>
                      <a:pt x="172109" y="198240"/>
                      <a:pt x="172109" y="192195"/>
                    </a:cubicBezTo>
                    <a:cubicBezTo>
                      <a:pt x="172109" y="186060"/>
                      <a:pt x="176209" y="182059"/>
                      <a:pt x="182270" y="182059"/>
                    </a:cubicBezTo>
                    <a:close/>
                    <a:moveTo>
                      <a:pt x="91153" y="182059"/>
                    </a:moveTo>
                    <a:lnTo>
                      <a:pt x="141783" y="182059"/>
                    </a:lnTo>
                    <a:cubicBezTo>
                      <a:pt x="147834" y="182059"/>
                      <a:pt x="151927" y="186060"/>
                      <a:pt x="151927" y="192195"/>
                    </a:cubicBezTo>
                    <a:cubicBezTo>
                      <a:pt x="151927" y="198240"/>
                      <a:pt x="147834" y="202241"/>
                      <a:pt x="141783" y="202241"/>
                    </a:cubicBezTo>
                    <a:lnTo>
                      <a:pt x="91153" y="202241"/>
                    </a:lnTo>
                    <a:cubicBezTo>
                      <a:pt x="85102" y="202241"/>
                      <a:pt x="81009" y="198240"/>
                      <a:pt x="81009" y="192195"/>
                    </a:cubicBezTo>
                    <a:cubicBezTo>
                      <a:pt x="81009" y="186060"/>
                      <a:pt x="85102" y="182059"/>
                      <a:pt x="91153" y="182059"/>
                    </a:cubicBezTo>
                    <a:close/>
                    <a:moveTo>
                      <a:pt x="161988" y="141625"/>
                    </a:moveTo>
                    <a:lnTo>
                      <a:pt x="232948" y="141625"/>
                    </a:lnTo>
                    <a:cubicBezTo>
                      <a:pt x="239002" y="141625"/>
                      <a:pt x="243098" y="145626"/>
                      <a:pt x="243098" y="151761"/>
                    </a:cubicBezTo>
                    <a:cubicBezTo>
                      <a:pt x="243098" y="157806"/>
                      <a:pt x="239002" y="161807"/>
                      <a:pt x="232948" y="161807"/>
                    </a:cubicBezTo>
                    <a:lnTo>
                      <a:pt x="161988" y="161807"/>
                    </a:lnTo>
                    <a:cubicBezTo>
                      <a:pt x="155934" y="161807"/>
                      <a:pt x="151927" y="157806"/>
                      <a:pt x="151927" y="151761"/>
                    </a:cubicBezTo>
                    <a:cubicBezTo>
                      <a:pt x="151927" y="145626"/>
                      <a:pt x="155934" y="141625"/>
                      <a:pt x="161988" y="141625"/>
                    </a:cubicBezTo>
                    <a:close/>
                    <a:moveTo>
                      <a:pt x="91146" y="141625"/>
                    </a:moveTo>
                    <a:lnTo>
                      <a:pt x="121467" y="141625"/>
                    </a:lnTo>
                    <a:cubicBezTo>
                      <a:pt x="127603" y="141625"/>
                      <a:pt x="131604" y="145626"/>
                      <a:pt x="131604" y="151761"/>
                    </a:cubicBezTo>
                    <a:cubicBezTo>
                      <a:pt x="131604" y="157806"/>
                      <a:pt x="127603" y="161807"/>
                      <a:pt x="121467" y="161807"/>
                    </a:cubicBezTo>
                    <a:lnTo>
                      <a:pt x="91146" y="161807"/>
                    </a:lnTo>
                    <a:cubicBezTo>
                      <a:pt x="85099" y="161807"/>
                      <a:pt x="81009" y="157806"/>
                      <a:pt x="81009" y="151761"/>
                    </a:cubicBezTo>
                    <a:cubicBezTo>
                      <a:pt x="81009" y="145626"/>
                      <a:pt x="85099" y="141625"/>
                      <a:pt x="91146" y="141625"/>
                    </a:cubicBezTo>
                    <a:close/>
                    <a:moveTo>
                      <a:pt x="364566" y="102176"/>
                    </a:moveTo>
                    <a:cubicBezTo>
                      <a:pt x="318996" y="107241"/>
                      <a:pt x="283573" y="145630"/>
                      <a:pt x="283573" y="192194"/>
                    </a:cubicBezTo>
                    <a:cubicBezTo>
                      <a:pt x="283573" y="242756"/>
                      <a:pt x="324069" y="283188"/>
                      <a:pt x="374712" y="283188"/>
                    </a:cubicBezTo>
                    <a:cubicBezTo>
                      <a:pt x="421261" y="283188"/>
                      <a:pt x="459799" y="247732"/>
                      <a:pt x="464783" y="202235"/>
                    </a:cubicBezTo>
                    <a:lnTo>
                      <a:pt x="374712" y="202235"/>
                    </a:lnTo>
                    <a:cubicBezTo>
                      <a:pt x="368660" y="202235"/>
                      <a:pt x="364566" y="198236"/>
                      <a:pt x="364566" y="192194"/>
                    </a:cubicBezTo>
                    <a:close/>
                    <a:moveTo>
                      <a:pt x="182270" y="101191"/>
                    </a:moveTo>
                    <a:lnTo>
                      <a:pt x="192432" y="101191"/>
                    </a:lnTo>
                    <a:cubicBezTo>
                      <a:pt x="198493" y="101191"/>
                      <a:pt x="202593" y="105192"/>
                      <a:pt x="202593" y="111238"/>
                    </a:cubicBezTo>
                    <a:cubicBezTo>
                      <a:pt x="202593" y="117372"/>
                      <a:pt x="198493" y="121373"/>
                      <a:pt x="192432" y="121373"/>
                    </a:cubicBezTo>
                    <a:lnTo>
                      <a:pt x="182270" y="121373"/>
                    </a:lnTo>
                    <a:cubicBezTo>
                      <a:pt x="176209" y="121373"/>
                      <a:pt x="172109" y="117372"/>
                      <a:pt x="172109" y="111238"/>
                    </a:cubicBezTo>
                    <a:cubicBezTo>
                      <a:pt x="172109" y="105192"/>
                      <a:pt x="176209" y="101191"/>
                      <a:pt x="182270" y="101191"/>
                    </a:cubicBezTo>
                    <a:close/>
                    <a:moveTo>
                      <a:pt x="91153" y="101191"/>
                    </a:moveTo>
                    <a:lnTo>
                      <a:pt x="141783" y="101191"/>
                    </a:lnTo>
                    <a:cubicBezTo>
                      <a:pt x="147834" y="101191"/>
                      <a:pt x="151927" y="105192"/>
                      <a:pt x="151927" y="111238"/>
                    </a:cubicBezTo>
                    <a:cubicBezTo>
                      <a:pt x="151927" y="117372"/>
                      <a:pt x="147834" y="121373"/>
                      <a:pt x="141783" y="121373"/>
                    </a:cubicBezTo>
                    <a:lnTo>
                      <a:pt x="91153" y="121373"/>
                    </a:lnTo>
                    <a:cubicBezTo>
                      <a:pt x="85102" y="121373"/>
                      <a:pt x="81009" y="117372"/>
                      <a:pt x="81009" y="111238"/>
                    </a:cubicBezTo>
                    <a:cubicBezTo>
                      <a:pt x="81009" y="105192"/>
                      <a:pt x="85102" y="101191"/>
                      <a:pt x="91153" y="101191"/>
                    </a:cubicBezTo>
                    <a:close/>
                    <a:moveTo>
                      <a:pt x="374712" y="80938"/>
                    </a:moveTo>
                    <a:cubicBezTo>
                      <a:pt x="380764" y="80938"/>
                      <a:pt x="384858" y="85026"/>
                      <a:pt x="384858" y="91068"/>
                    </a:cubicBezTo>
                    <a:lnTo>
                      <a:pt x="384858" y="182063"/>
                    </a:lnTo>
                    <a:lnTo>
                      <a:pt x="475998" y="182063"/>
                    </a:lnTo>
                    <a:cubicBezTo>
                      <a:pt x="482050" y="182063"/>
                      <a:pt x="486055" y="186062"/>
                      <a:pt x="486055" y="192194"/>
                    </a:cubicBezTo>
                    <a:cubicBezTo>
                      <a:pt x="486055" y="253864"/>
                      <a:pt x="436480" y="303360"/>
                      <a:pt x="374712" y="303360"/>
                    </a:cubicBezTo>
                    <a:cubicBezTo>
                      <a:pt x="312944" y="303360"/>
                      <a:pt x="263280" y="253864"/>
                      <a:pt x="263280" y="192194"/>
                    </a:cubicBezTo>
                    <a:cubicBezTo>
                      <a:pt x="263280" y="130523"/>
                      <a:pt x="312944" y="80938"/>
                      <a:pt x="374712" y="80938"/>
                    </a:cubicBezTo>
                    <a:close/>
                    <a:moveTo>
                      <a:pt x="425343" y="61744"/>
                    </a:moveTo>
                    <a:lnTo>
                      <a:pt x="425343" y="141635"/>
                    </a:lnTo>
                    <a:lnTo>
                      <a:pt x="505373" y="141635"/>
                    </a:lnTo>
                    <a:cubicBezTo>
                      <a:pt x="500299" y="99157"/>
                      <a:pt x="466827" y="65743"/>
                      <a:pt x="425343" y="61744"/>
                    </a:cubicBezTo>
                    <a:close/>
                    <a:moveTo>
                      <a:pt x="161988" y="60757"/>
                    </a:moveTo>
                    <a:lnTo>
                      <a:pt x="232948" y="60757"/>
                    </a:lnTo>
                    <a:cubicBezTo>
                      <a:pt x="239002" y="60757"/>
                      <a:pt x="243098" y="64758"/>
                      <a:pt x="243098" y="70804"/>
                    </a:cubicBezTo>
                    <a:cubicBezTo>
                      <a:pt x="243098" y="76938"/>
                      <a:pt x="239002" y="80939"/>
                      <a:pt x="232948" y="80939"/>
                    </a:cubicBezTo>
                    <a:lnTo>
                      <a:pt x="161988" y="80939"/>
                    </a:lnTo>
                    <a:cubicBezTo>
                      <a:pt x="155934" y="80939"/>
                      <a:pt x="151927" y="76938"/>
                      <a:pt x="151927" y="70804"/>
                    </a:cubicBezTo>
                    <a:cubicBezTo>
                      <a:pt x="151927" y="64758"/>
                      <a:pt x="155934" y="60757"/>
                      <a:pt x="161988" y="60757"/>
                    </a:cubicBezTo>
                    <a:close/>
                    <a:moveTo>
                      <a:pt x="91146" y="60757"/>
                    </a:moveTo>
                    <a:lnTo>
                      <a:pt x="121467" y="60757"/>
                    </a:lnTo>
                    <a:cubicBezTo>
                      <a:pt x="127603" y="60757"/>
                      <a:pt x="131604" y="64758"/>
                      <a:pt x="131604" y="70804"/>
                    </a:cubicBezTo>
                    <a:cubicBezTo>
                      <a:pt x="131604" y="76938"/>
                      <a:pt x="127603" y="80939"/>
                      <a:pt x="121467" y="80939"/>
                    </a:cubicBezTo>
                    <a:lnTo>
                      <a:pt x="91146" y="80939"/>
                    </a:lnTo>
                    <a:cubicBezTo>
                      <a:pt x="85099" y="80939"/>
                      <a:pt x="81009" y="76938"/>
                      <a:pt x="81009" y="70804"/>
                    </a:cubicBezTo>
                    <a:cubicBezTo>
                      <a:pt x="81009" y="64758"/>
                      <a:pt x="85099" y="60757"/>
                      <a:pt x="91146" y="60757"/>
                    </a:cubicBezTo>
                    <a:close/>
                    <a:moveTo>
                      <a:pt x="415194" y="40505"/>
                    </a:moveTo>
                    <a:cubicBezTo>
                      <a:pt x="476975" y="40505"/>
                      <a:pt x="526560" y="90092"/>
                      <a:pt x="526560" y="151765"/>
                    </a:cubicBezTo>
                    <a:cubicBezTo>
                      <a:pt x="526560" y="157808"/>
                      <a:pt x="522554" y="161807"/>
                      <a:pt x="516501" y="161807"/>
                    </a:cubicBezTo>
                    <a:lnTo>
                      <a:pt x="415194" y="161807"/>
                    </a:lnTo>
                    <a:cubicBezTo>
                      <a:pt x="409141" y="161807"/>
                      <a:pt x="405046" y="157808"/>
                      <a:pt x="405046" y="151765"/>
                    </a:cubicBezTo>
                    <a:lnTo>
                      <a:pt x="405046" y="50636"/>
                    </a:lnTo>
                    <a:cubicBezTo>
                      <a:pt x="405046" y="44593"/>
                      <a:pt x="409141" y="40505"/>
                      <a:pt x="415194" y="40505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1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1"/>
                      <a:pt x="378718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1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1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sz="7198" dirty="0"/>
              </a:p>
            </p:txBody>
          </p:sp>
          <p:sp>
            <p:nvSpPr>
              <p:cNvPr id="25" name="îšḷíḋe">
                <a:extLst>
                  <a:ext uri="{FF2B5EF4-FFF2-40B4-BE49-F238E27FC236}">
                    <a16:creationId xmlns="" xmlns:a16="http://schemas.microsoft.com/office/drawing/2014/main" id="{D9D9D326-5583-4150-83D5-9B6A3DC33168}"/>
                  </a:ext>
                </a:extLst>
              </p:cNvPr>
              <p:cNvSpPr txBox="1"/>
              <p:nvPr/>
            </p:nvSpPr>
            <p:spPr>
              <a:xfrm>
                <a:off x="7947534" y="2371498"/>
                <a:ext cx="1245637" cy="398244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sz="2000" b="1" dirty="0">
                    <a:solidFill>
                      <a:schemeClr val="accent3">
                        <a:lumMod val="7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关键</a:t>
                </a:r>
              </a:p>
            </p:txBody>
          </p:sp>
        </p:grpSp>
        <p:sp>
          <p:nvSpPr>
            <p:cNvPr id="15" name="îṥḻîḋè">
              <a:extLst>
                <a:ext uri="{FF2B5EF4-FFF2-40B4-BE49-F238E27FC236}">
                  <a16:creationId xmlns=""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9122915" y="436283"/>
              <a:ext cx="4281228" cy="270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3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信息利用</a:t>
              </a:r>
            </a:p>
            <a:p>
              <a:pPr algn="just"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accent3">
                      <a:lumMod val="75000"/>
                    </a:schemeClr>
                  </a:solidFill>
                </a:rPr>
                <a:t>通过对所得信息的整理、分析</a:t>
              </a:r>
              <a:endParaRPr lang="en-US" altLang="zh-CN" sz="1600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just"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accent3">
                      <a:lumMod val="75000"/>
                    </a:schemeClr>
                  </a:solidFill>
                </a:rPr>
                <a:t>、归纳和总结，根据自己学习、</a:t>
              </a:r>
              <a:endParaRPr lang="en-US" altLang="zh-CN" sz="1600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just"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accent3">
                      <a:lumMod val="75000"/>
                    </a:schemeClr>
                  </a:solidFill>
                </a:rPr>
                <a:t>研究过程中的思考和思路，</a:t>
              </a:r>
              <a:endParaRPr lang="en-US" altLang="zh-CN" sz="1600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just"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accent3">
                      <a:lumMod val="75000"/>
                    </a:schemeClr>
                  </a:solidFill>
                </a:rPr>
                <a:t>将各种</a:t>
              </a:r>
              <a:r>
                <a:rPr lang="zh-CN" altLang="en-US" sz="1400" b="1" dirty="0">
                  <a:solidFill>
                    <a:schemeClr val="accent3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信息进行重组</a:t>
              </a:r>
              <a:r>
                <a:rPr lang="zh-CN" altLang="en-US" sz="1600" dirty="0">
                  <a:solidFill>
                    <a:schemeClr val="accent3">
                      <a:lumMod val="75000"/>
                    </a:schemeClr>
                  </a:solidFill>
                </a:rPr>
                <a:t>，</a:t>
              </a:r>
              <a:endParaRPr lang="en-US" altLang="zh-CN" sz="1600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just">
                <a:spcBef>
                  <a:spcPct val="0"/>
                </a:spcBef>
              </a:pPr>
              <a:r>
                <a:rPr lang="zh-CN" altLang="en-US" sz="1400" b="1" dirty="0">
                  <a:solidFill>
                    <a:schemeClr val="accent3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创造新的知识和信息</a:t>
              </a:r>
              <a:endParaRPr lang="en-US" altLang="zh-CN" sz="1400" b="1" dirty="0">
                <a:solidFill>
                  <a:schemeClr val="accent3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just"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accent3">
                      <a:lumMod val="75000"/>
                    </a:schemeClr>
                  </a:solidFill>
                </a:rPr>
                <a:t>从而达到信息激活、增值的目的</a:t>
              </a:r>
              <a:endParaRPr lang="en-US" altLang="zh-CN" sz="1600" b="1" dirty="0"/>
            </a:p>
          </p:txBody>
        </p:sp>
        <p:sp>
          <p:nvSpPr>
            <p:cNvPr id="17" name="ïṥļídé">
              <a:extLst>
                <a:ext uri="{FF2B5EF4-FFF2-40B4-BE49-F238E27FC236}">
                  <a16:creationId xmlns=""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9122915" y="2899883"/>
              <a:ext cx="3128664" cy="27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b="1" dirty="0">
                  <a:solidFill>
                    <a:schemeClr val="accent1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信息获取能力：</a:t>
              </a:r>
              <a:endParaRPr lang="en-US" altLang="zh-CN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CN" sz="16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1</a:t>
              </a:r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 </a:t>
              </a:r>
              <a:r>
                <a:rPr lang="zh-CN" altLang="en-US" sz="1600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了解各种</a:t>
              </a:r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信息来源</a:t>
              </a:r>
            </a:p>
            <a:p>
              <a:r>
                <a:rPr lang="en-US" altLang="zh-CN" sz="1600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2</a:t>
              </a:r>
              <a:r>
                <a:rPr lang="zh-CN" altLang="en-US" sz="1600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 掌握</a:t>
              </a:r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检索语言</a:t>
              </a:r>
            </a:p>
            <a:p>
              <a:r>
                <a:rPr lang="en-US" altLang="zh-CN" sz="1600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3</a:t>
              </a:r>
              <a:r>
                <a:rPr lang="zh-CN" altLang="en-US" sz="1600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 熟练</a:t>
              </a:r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使用检索工具</a:t>
              </a:r>
            </a:p>
            <a:p>
              <a:r>
                <a:rPr lang="en-US" altLang="zh-CN" sz="1600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4</a:t>
              </a:r>
              <a:r>
                <a:rPr lang="zh-CN" altLang="en-US" sz="1600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 能对检索效果进行</a:t>
              </a:r>
              <a:r>
                <a:rPr lang="zh-CN" altLang="en-US" sz="1400" b="1" dirty="0">
                  <a:solidFill>
                    <a:schemeClr val="accent1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判断和评价</a:t>
              </a:r>
              <a:endParaRPr lang="zh-CN" altLang="en-US" sz="16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just"/>
              <a:endParaRPr lang="zh-CN" altLang="en-US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iśļíḑé">
              <a:extLst>
                <a:ext uri="{FF2B5EF4-FFF2-40B4-BE49-F238E27FC236}">
                  <a16:creationId xmlns=""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691260" y="5344304"/>
              <a:ext cx="4540060" cy="942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4">
                      <a:lumMod val="75000"/>
                    </a:schemeClr>
                  </a:solidFill>
                </a:rPr>
                <a:t>十大</a:t>
              </a:r>
              <a:r>
                <a:rPr lang="zh-CN" altLang="en-US" b="1" dirty="0">
                  <a:solidFill>
                    <a:schemeClr val="accent4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信息源</a:t>
              </a:r>
              <a:r>
                <a:rPr lang="zh-CN" altLang="en-US" dirty="0">
                  <a:solidFill>
                    <a:schemeClr val="accent4">
                      <a:lumMod val="75000"/>
                    </a:schemeClr>
                  </a:solidFill>
                </a:rPr>
                <a:t>：</a:t>
              </a:r>
              <a:endParaRPr lang="en-US" altLang="zh-CN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pPr>
                <a:spcBef>
                  <a:spcPct val="0"/>
                </a:spcBef>
              </a:pPr>
              <a:r>
                <a:rPr lang="zh-CN" altLang="en-US" sz="2000" dirty="0">
                  <a:solidFill>
                    <a:schemeClr val="accent4">
                      <a:lumMod val="75000"/>
                    </a:schemeClr>
                  </a:solidFill>
                </a:rPr>
                <a:t>图书、报刊、研究报告、会议信息、专利信息、</a:t>
              </a:r>
              <a:endParaRPr lang="en-US" altLang="zh-CN" sz="2000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pPr>
                <a:spcBef>
                  <a:spcPct val="0"/>
                </a:spcBef>
              </a:pPr>
              <a:r>
                <a:rPr lang="zh-CN" altLang="en-US" sz="2000" dirty="0">
                  <a:solidFill>
                    <a:schemeClr val="accent4">
                      <a:lumMod val="75000"/>
                    </a:schemeClr>
                  </a:solidFill>
                </a:rPr>
                <a:t>统计数据、政府出版物、档案、学位论文、标准信息</a:t>
              </a:r>
              <a:endParaRPr lang="en-US" altLang="zh-CN" sz="20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" name="îṣľíḍê">
              <a:extLst>
                <a:ext uri="{FF2B5EF4-FFF2-40B4-BE49-F238E27FC236}">
                  <a16:creationId xmlns="" xmlns:a16="http://schemas.microsoft.com/office/drawing/2014/main" id="{791BB12B-58F7-4D5C-9471-E4DF81654F7A}"/>
                </a:ext>
              </a:extLst>
            </p:cNvPr>
            <p:cNvSpPr txBox="1"/>
            <p:nvPr/>
          </p:nvSpPr>
          <p:spPr>
            <a:xfrm>
              <a:off x="657544" y="1007954"/>
              <a:ext cx="5385359" cy="194139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92500" lnSpcReduction="100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信息意识</a:t>
              </a:r>
              <a:endParaRPr lang="en-US" altLang="zh-CN" sz="1600" b="1" dirty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accent2">
                      <a:lumMod val="50000"/>
                    </a:schemeClr>
                  </a:solidFill>
                </a:rPr>
                <a:t>人们利用信息系统获取所需信息的</a:t>
              </a:r>
              <a:r>
                <a:rPr lang="zh-CN" altLang="en-US" b="1" dirty="0">
                  <a:solidFill>
                    <a:schemeClr val="accent2">
                      <a:lumMod val="50000"/>
                    </a:schemeClr>
                  </a:solidFill>
                </a:rPr>
                <a:t>内在动因</a:t>
              </a:r>
              <a:r>
                <a:rPr lang="zh-CN" altLang="en-US" dirty="0">
                  <a:solidFill>
                    <a:schemeClr val="accent2">
                      <a:lumMod val="50000"/>
                    </a:schemeClr>
                  </a:solidFill>
                </a:rPr>
                <a:t>，具体表现为</a:t>
              </a:r>
              <a:r>
                <a:rPr lang="zh-CN" altLang="en-US" sz="1700" b="1" dirty="0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对信息的敏感性、选择能力和消化吸收能力</a:t>
              </a:r>
              <a:r>
                <a:rPr lang="zh-CN" altLang="en-US" dirty="0">
                  <a:solidFill>
                    <a:schemeClr val="accent2">
                      <a:lumMod val="50000"/>
                    </a:schemeClr>
                  </a:solidFill>
                </a:rPr>
                <a:t>，从而判断该信息是否能为自己或某一团体所利用，是否能解决现实生活实践中某一特定问题等一系列的思维过程。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BAE314DB-C921-2442-A400-CCD877525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" y="0"/>
            <a:ext cx="3168352" cy="5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6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761257" y="2643643"/>
            <a:ext cx="1606551" cy="1971671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spc="100" dirty="0">
                <a:blipFill dpi="0" rotWithShape="1">
                  <a:blip r:embed="rId2"/>
                  <a:srcRect/>
                  <a:tile tx="-717550" ty="0" sx="100000" sy="100000" flip="none" algn="tl"/>
                </a:blipFill>
                <a:effectLst>
                  <a:reflection blurRad="6350" stA="32000" endPos="36000" dir="5400000" sy="-100000" algn="bl" rotWithShape="0"/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b="1" spc="100" dirty="0">
              <a:blipFill dpi="0" rotWithShape="1">
                <a:blip r:embed="rId2"/>
                <a:srcRect/>
                <a:tile tx="-717550" ty="0" sx="100000" sy="100000" flip="none" algn="tl"/>
              </a:blipFill>
              <a:effectLst>
                <a:reflection blurRad="6350" stA="32000" endPos="36000" dir="5400000" sy="-100000" algn="bl" rotWithShape="0"/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0DAA4A8B-6257-4B76-9834-07D6E4BCF413}"/>
              </a:ext>
            </a:extLst>
          </p:cNvPr>
          <p:cNvCxnSpPr/>
          <p:nvPr/>
        </p:nvCxnSpPr>
        <p:spPr>
          <a:xfrm>
            <a:off x="5094514" y="2360023"/>
            <a:ext cx="0" cy="24906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4">
            <a:extLst>
              <a:ext uri="{FF2B5EF4-FFF2-40B4-BE49-F238E27FC236}">
                <a16:creationId xmlns="" xmlns:a16="http://schemas.microsoft.com/office/drawing/2014/main" id="{A02B7805-550F-4948-BF6A-9F724B5E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2238136"/>
            <a:ext cx="6333732" cy="1190864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基本技术与检索策略</a:t>
            </a:r>
          </a:p>
        </p:txBody>
      </p:sp>
      <p:sp>
        <p:nvSpPr>
          <p:cNvPr id="10" name="文本占位符 5">
            <a:extLst>
              <a:ext uri="{FF2B5EF4-FFF2-40B4-BE49-F238E27FC236}">
                <a16:creationId xmlns="" xmlns:a16="http://schemas.microsoft.com/office/drawing/2014/main" id="{26647414-98B4-4D5B-AD5C-6E149E832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5920" y="3575109"/>
            <a:ext cx="5419185" cy="1015623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信息检索基本技术</a:t>
            </a:r>
            <a:endParaRPr lang="en-US" altLang="zh-CN" sz="2800" b="1" dirty="0">
              <a:solidFill>
                <a:srgbClr val="0070C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2800" b="1" dirty="0">
                <a:solidFill>
                  <a:srgbClr val="0070C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信息检索策略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D8124B1A-43E7-F944-B0CD-1F5BD06B2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384376" cy="6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5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>
            <a:extLst>
              <a:ext uri="{FF2B5EF4-FFF2-40B4-BE49-F238E27FC236}">
                <a16:creationId xmlns="" xmlns:a16="http://schemas.microsoft.com/office/drawing/2014/main" id="{A02B7805-550F-4948-BF6A-9F724B5E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920" y="-136311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信息检索基本技术</a:t>
            </a:r>
            <a:r>
              <a:rPr lang="en-US" altLang="zh-CN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/</a:t>
            </a:r>
            <a:r>
              <a:rPr lang="zh-CN" alt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语言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CFAE6EF-7174-FA4B-A42B-0F7793FDC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096344" cy="5805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247C6F3-B75C-5448-A6D9-CDEBD54F8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496" y="5326738"/>
            <a:ext cx="1631504" cy="1532022"/>
          </a:xfrm>
          <a:prstGeom prst="rect">
            <a:avLst/>
          </a:prstGeom>
        </p:spPr>
      </p:pic>
      <p:sp>
        <p:nvSpPr>
          <p:cNvPr id="12" name="内容占位符 2">
            <a:extLst>
              <a:ext uri="{FF2B5EF4-FFF2-40B4-BE49-F238E27FC236}">
                <a16:creationId xmlns="" xmlns:a16="http://schemas.microsoft.com/office/drawing/2014/main" id="{CFA9CCEE-51E8-FE4E-8281-44BE32E4C8B4}"/>
              </a:ext>
            </a:extLst>
          </p:cNvPr>
          <p:cNvSpPr txBox="1">
            <a:spLocks/>
          </p:cNvSpPr>
          <p:nvPr/>
        </p:nvSpPr>
        <p:spPr>
          <a:xfrm>
            <a:off x="983432" y="856448"/>
            <a:ext cx="7992888" cy="59804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l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354" indent="0" algn="l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532" indent="0" algn="l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709" indent="0" algn="l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5886" indent="0" algn="l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l"/>
            </a:pPr>
            <a:r>
              <a:rPr lang="zh-CN" altLang="zh-CN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布尔逻辑（</a:t>
            </a:r>
            <a:r>
              <a:rPr lang="en-US" altLang="zh-CN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Boolean Logical</a:t>
            </a:r>
            <a:r>
              <a:rPr lang="zh-CN" altLang="zh-CN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）检索</a:t>
            </a:r>
            <a:r>
              <a:rPr lang="en-US" altLang="zh-CN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endParaRPr lang="zh-CN" altLang="zh-CN" sz="1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zh-CN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与（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And</a:t>
            </a:r>
            <a:r>
              <a:rPr lang="zh-CN" altLang="zh-CN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CN" altLang="zh-CN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或（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Or</a:t>
            </a:r>
            <a:r>
              <a:rPr lang="zh-CN" altLang="zh-CN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zh-CN" altLang="zh-CN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非（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Not</a:t>
            </a:r>
            <a:r>
              <a:rPr lang="zh-CN" altLang="zh-CN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e.g.”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汽车“   ”新能源汽车“</a:t>
            </a:r>
            <a:endParaRPr lang="en-US" altLang="zh-CN" sz="16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zh-CN" sz="16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itchFamily="2" charset="2"/>
              <a:buChar char="l"/>
            </a:pPr>
            <a:endParaRPr lang="en-US" altLang="zh-CN" sz="16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itchFamily="2" charset="2"/>
              <a:buChar char="l"/>
            </a:pPr>
            <a:endParaRPr lang="en-US" altLang="zh-CN" sz="16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itchFamily="2" charset="2"/>
              <a:buChar char="l"/>
            </a:pPr>
            <a:endParaRPr lang="en-US" altLang="zh-CN" sz="16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itchFamily="2" charset="2"/>
              <a:buChar char="l"/>
            </a:pPr>
            <a:r>
              <a:rPr lang="zh-CN" altLang="zh-CN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截词（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Truncation</a:t>
            </a:r>
            <a:r>
              <a:rPr lang="zh-CN" altLang="zh-CN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）检</a:t>
            </a: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索</a:t>
            </a:r>
            <a:endParaRPr lang="zh-CN" altLang="zh-CN" sz="1600" b="1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（代表单个字符）   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*   % 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（代表一个或一连串字符）</a:t>
            </a:r>
            <a:endParaRPr lang="zh-CN" altLang="zh-CN" sz="16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）前截词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*computer</a:t>
            </a:r>
            <a:endParaRPr lang="zh-CN" altLang="zh-CN" sz="16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）后截词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manag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*</a:t>
            </a:r>
            <a:endParaRPr lang="zh-CN" altLang="zh-CN" sz="16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中间截词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f</a:t>
            </a:r>
            <a:r>
              <a:rPr lang="zh-CN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？？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</a:t>
            </a:r>
            <a:endParaRPr lang="zh-CN" altLang="zh-CN" sz="16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itchFamily="2" charset="2"/>
              <a:buChar char="l"/>
            </a:pPr>
            <a:r>
              <a:rPr lang="zh-CN" altLang="zh-CN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字段检索</a:t>
            </a:r>
            <a:endParaRPr lang="en-US" altLang="zh-CN" sz="1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例：限定“主题”、“题名”、“关键词”、“作者”等</a:t>
            </a: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某一个或多个字段检索</a:t>
            </a:r>
            <a:endParaRPr lang="zh-CN" altLang="zh-CN" sz="1600" b="1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zh-CN" altLang="zh-CN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词位置检索</a:t>
            </a:r>
          </a:p>
          <a:p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</a:t>
            </a:r>
            <a:r>
              <a:rPr lang="zh-CN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With</a:t>
            </a:r>
            <a:r>
              <a:rPr lang="zh-CN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），表示其两侧的检索词必须按前后顺序出现在记录中，且两词间不允许插入其他词，只能有空格或一个标点符号。</a:t>
            </a:r>
          </a:p>
          <a:p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</a:t>
            </a:r>
            <a:r>
              <a:rPr lang="zh-CN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Near</a:t>
            </a:r>
            <a:r>
              <a:rPr lang="zh-CN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），表示其两侧的检索词位置可以颠倒，在两词间不允许插入其他词。</a:t>
            </a:r>
          </a:p>
          <a:p>
            <a:pPr>
              <a:buFont typeface="Wingdings" pitchFamily="2" charset="2"/>
              <a:buChar char="l"/>
            </a:pPr>
            <a:r>
              <a:rPr lang="zh-CN" altLang="zh-CN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其他重要通配符</a:t>
            </a:r>
          </a:p>
          <a:p>
            <a:r>
              <a:rPr lang="zh-CN" altLang="zh-CN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优先级检索： （）嵌套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e.g. 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GPS OR GIS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AND CHINA</a:t>
            </a:r>
            <a:endParaRPr lang="zh-CN" altLang="zh-CN" sz="16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zh-CN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精确匹配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zh-CN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完全匹配：</a:t>
            </a: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“”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e.g.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“知识经济”</a:t>
            </a:r>
            <a:endParaRPr lang="en-US" altLang="zh-CN" sz="16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限定网站类型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                    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e.g.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sz="1600" dirty="0" err="1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site:gov.cn</a:t>
            </a:r>
            <a:r>
              <a:rPr lang="en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  </a:t>
            </a:r>
          </a:p>
          <a:p>
            <a:r>
              <a:rPr lang="zh-CN" altLang="en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限定</a:t>
            </a: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文件类型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e.g. </a:t>
            </a:r>
            <a:r>
              <a:rPr lang="en" altLang="zh-CN" sz="1600" dirty="0" err="1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filetype:pdf</a:t>
            </a:r>
            <a:r>
              <a:rPr lang="en" altLang="zh-CN" sz="16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3" name="图片 4" descr="布尔逻辑.jpg">
            <a:extLst>
              <a:ext uri="{FF2B5EF4-FFF2-40B4-BE49-F238E27FC236}">
                <a16:creationId xmlns="" xmlns:a16="http://schemas.microsoft.com/office/drawing/2014/main" id="{29B60614-E9E1-514A-BB05-EE9C0DE8C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76" y="1412776"/>
            <a:ext cx="3384376" cy="108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6245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fb470e5-1029-42ce-833c-e9373f9ba9b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53"/>
  <p:tag name="KSO_WM_TAG_VERSION" val="1.0"/>
  <p:tag name="KSO_WM_SLIDE_ID" val="custom160453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179*222"/>
  <p:tag name="KSO_WM_SLIDE_SIZE" val="602*184"/>
  <p:tag name="KSO_WM_DIAGRAM_GROUP_CODE" val="l1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53"/>
  <p:tag name="KSO_WM_UNIT_ID" val="custom160453_14*l_h_f*1_1_1"/>
  <p:tag name="KSO_WM_UNIT_TYPE" val="l_h_f"/>
  <p:tag name="KSO_WM_UNIT_INDEX" val="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57"/>
  <p:tag name="KSO_WM_DIAGRAM_GROUP_CODE" val="l1-2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53"/>
  <p:tag name="KSO_WM_UNIT_ID" val="custom160453_14*a*1"/>
  <p:tag name="KSO_WM_UNIT_TYPE" val="a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ba16b91-cf32-498a-969d-1506365b947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f9b76c4-aece-4de7-a5b9-9199462f377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53"/>
  <p:tag name="KSO_WM_TAG_VERSION" val="1.0"/>
  <p:tag name="KSO_WM_SLIDE_ID" val="custom160453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179*222"/>
  <p:tag name="KSO_WM_SLIDE_SIZE" val="602*184"/>
  <p:tag name="KSO_WM_DIAGRAM_GROUP_CODE" val="l1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53"/>
  <p:tag name="KSO_WM_UNIT_ID" val="custom160453_14*l_h_f*1_1_1"/>
  <p:tag name="KSO_WM_UNIT_TYPE" val="l_h_f"/>
  <p:tag name="KSO_WM_UNIT_INDEX" val="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57"/>
  <p:tag name="KSO_WM_DIAGRAM_GROUP_CODE" val="l1-2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53"/>
  <p:tag name="KSO_WM_UNIT_ID" val="custom160453_14*a*1"/>
  <p:tag name="KSO_WM_UNIT_TYPE" val="a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53"/>
  <p:tag name="KSO_WM_TAG_VERSION" val="1.0"/>
  <p:tag name="KSO_WM_SLIDE_ID" val="custom160453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179*222"/>
  <p:tag name="KSO_WM_SLIDE_SIZE" val="602*184"/>
  <p:tag name="KSO_WM_DIAGRAM_GROUP_CODE" val="l1-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53"/>
  <p:tag name="KSO_WM_UNIT_ID" val="custom160453_14*l_h_f*1_1_1"/>
  <p:tag name="KSO_WM_UNIT_TYPE" val="l_h_f"/>
  <p:tag name="KSO_WM_UNIT_INDEX" val="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57"/>
  <p:tag name="KSO_WM_DIAGRAM_GROUP_CODE" val="l1-2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53"/>
  <p:tag name="KSO_WM_UNIT_ID" val="custom160453_14*a*1"/>
  <p:tag name="KSO_WM_UNIT_TYPE" val="a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oweet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80045</TotalTime>
  <Words>1552</Words>
  <Application>Microsoft Office PowerPoint</Application>
  <PresentationFormat>宽屏</PresentationFormat>
  <Paragraphs>207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2" baseType="lpstr">
      <vt:lpstr>Baoli SC</vt:lpstr>
      <vt:lpstr>GeosansLight</vt:lpstr>
      <vt:lpstr>Open Sans</vt:lpstr>
      <vt:lpstr>方正粗黑宋简体</vt:lpstr>
      <vt:lpstr>方正小标宋简体</vt:lpstr>
      <vt:lpstr>华文隶书</vt:lpstr>
      <vt:lpstr>隶书</vt:lpstr>
      <vt:lpstr>宋体</vt:lpstr>
      <vt:lpstr>微软雅黑</vt:lpstr>
      <vt:lpstr>微软雅黑</vt:lpstr>
      <vt:lpstr>Arial</vt:lpstr>
      <vt:lpstr>Arial Black</vt:lpstr>
      <vt:lpstr>Arial Narrow</vt:lpstr>
      <vt:lpstr>Calibri</vt:lpstr>
      <vt:lpstr>Calibri Light</vt:lpstr>
      <vt:lpstr>Impact</vt:lpstr>
      <vt:lpstr>Wingdings</vt:lpstr>
      <vt:lpstr>Showeet theme</vt:lpstr>
      <vt:lpstr>showeet</vt:lpstr>
      <vt:lpstr>第二课       信息检索技术</vt:lpstr>
      <vt:lpstr>PowerPoint 演示文稿</vt:lpstr>
      <vt:lpstr>信息检索</vt:lpstr>
      <vt:lpstr>信息检索</vt:lpstr>
      <vt:lpstr>信息检索类型</vt:lpstr>
      <vt:lpstr>信息检索原因</vt:lpstr>
      <vt:lpstr>信息检索四要素</vt:lpstr>
      <vt:lpstr>基本技术与检索策略</vt:lpstr>
      <vt:lpstr>信息检索基本技术/语言</vt:lpstr>
      <vt:lpstr>PowerPoint 演示文稿</vt:lpstr>
      <vt:lpstr>PowerPoint 演示文稿</vt:lpstr>
      <vt:lpstr>搜搜看小任务1</vt:lpstr>
      <vt:lpstr>PowerPoint 演示文稿</vt:lpstr>
      <vt:lpstr>信息检索策略（流程）</vt:lpstr>
      <vt:lpstr>PowerPoint 演示文稿</vt:lpstr>
      <vt:lpstr>信息检索技术掌握前提：检索词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“了解本世纪以来，我国各类信息服务的发展与研究情况”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Stairs 3D</dc:title>
  <dc:creator>showeet.com</dc:creator>
  <dc:description>© Copyright Showeet.com</dc:description>
  <cp:lastModifiedBy>dongning</cp:lastModifiedBy>
  <cp:revision>211</cp:revision>
  <dcterms:created xsi:type="dcterms:W3CDTF">2011-05-09T14:18:21Z</dcterms:created>
  <dcterms:modified xsi:type="dcterms:W3CDTF">2022-09-08T08:56:34Z</dcterms:modified>
  <cp:category>Charts &amp; Diagrams</cp:category>
</cp:coreProperties>
</file>